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sldIdLst>
    <p:sldId id="334" r:id="rId2"/>
    <p:sldId id="415" r:id="rId3"/>
    <p:sldId id="419" r:id="rId4"/>
    <p:sldId id="306" r:id="rId5"/>
    <p:sldId id="273" r:id="rId6"/>
    <p:sldId id="353" r:id="rId7"/>
    <p:sldId id="416" r:id="rId8"/>
    <p:sldId id="413" r:id="rId9"/>
    <p:sldId id="417" r:id="rId10"/>
    <p:sldId id="414" r:id="rId11"/>
    <p:sldId id="355" r:id="rId12"/>
    <p:sldId id="348" r:id="rId13"/>
    <p:sldId id="356" r:id="rId14"/>
    <p:sldId id="357" r:id="rId15"/>
    <p:sldId id="407" r:id="rId16"/>
    <p:sldId id="393" r:id="rId17"/>
    <p:sldId id="387" r:id="rId18"/>
    <p:sldId id="388" r:id="rId19"/>
    <p:sldId id="389" r:id="rId20"/>
    <p:sldId id="390" r:id="rId21"/>
    <p:sldId id="394" r:id="rId22"/>
    <p:sldId id="349" r:id="rId23"/>
    <p:sldId id="361" r:id="rId24"/>
    <p:sldId id="362" r:id="rId25"/>
    <p:sldId id="363" r:id="rId26"/>
    <p:sldId id="364" r:id="rId27"/>
    <p:sldId id="365" r:id="rId28"/>
    <p:sldId id="366" r:id="rId29"/>
    <p:sldId id="370" r:id="rId30"/>
    <p:sldId id="367" r:id="rId31"/>
    <p:sldId id="369" r:id="rId32"/>
    <p:sldId id="368" r:id="rId33"/>
    <p:sldId id="350" r:id="rId34"/>
    <p:sldId id="371" r:id="rId35"/>
    <p:sldId id="372" r:id="rId36"/>
    <p:sldId id="373" r:id="rId37"/>
    <p:sldId id="374" r:id="rId38"/>
    <p:sldId id="375" r:id="rId39"/>
    <p:sldId id="376" r:id="rId40"/>
    <p:sldId id="412" r:id="rId41"/>
    <p:sldId id="395" r:id="rId42"/>
    <p:sldId id="351" r:id="rId43"/>
    <p:sldId id="377" r:id="rId44"/>
    <p:sldId id="406" r:id="rId45"/>
    <p:sldId id="378" r:id="rId46"/>
    <p:sldId id="381" r:id="rId47"/>
    <p:sldId id="383" r:id="rId48"/>
    <p:sldId id="382" r:id="rId49"/>
    <p:sldId id="384" r:id="rId50"/>
    <p:sldId id="379" r:id="rId51"/>
    <p:sldId id="380" r:id="rId52"/>
    <p:sldId id="398" r:id="rId53"/>
    <p:sldId id="399" r:id="rId54"/>
    <p:sldId id="385" r:id="rId55"/>
    <p:sldId id="400" r:id="rId56"/>
    <p:sldId id="386" r:id="rId57"/>
    <p:sldId id="392" r:id="rId58"/>
    <p:sldId id="396" r:id="rId59"/>
    <p:sldId id="352" r:id="rId60"/>
    <p:sldId id="401" r:id="rId61"/>
    <p:sldId id="402" r:id="rId62"/>
    <p:sldId id="404" r:id="rId63"/>
    <p:sldId id="397" r:id="rId64"/>
    <p:sldId id="408" r:id="rId65"/>
    <p:sldId id="391" r:id="rId66"/>
    <p:sldId id="410" r:id="rId67"/>
    <p:sldId id="411" r:id="rId68"/>
    <p:sldId id="409" r:id="rId69"/>
    <p:sldId id="41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E229533-1901-4D0D-9975-E7EB3A709A31}">
          <p14:sldIdLst>
            <p14:sldId id="334"/>
            <p14:sldId id="415"/>
            <p14:sldId id="419"/>
            <p14:sldId id="306"/>
            <p14:sldId id="273"/>
            <p14:sldId id="353"/>
            <p14:sldId id="416"/>
            <p14:sldId id="413"/>
            <p14:sldId id="417"/>
            <p14:sldId id="414"/>
            <p14:sldId id="355"/>
          </p14:sldIdLst>
        </p14:section>
        <p14:section name="XamlC" id="{C0AFC5B5-7F72-421D-AADF-189E48E14526}">
          <p14:sldIdLst>
            <p14:sldId id="348"/>
            <p14:sldId id="356"/>
            <p14:sldId id="357"/>
            <p14:sldId id="407"/>
            <p14:sldId id="393"/>
          </p14:sldIdLst>
        </p14:section>
        <p14:section name="Bindings" id="{2E75CD81-31D5-4720-81CB-44CBB43AEFDB}">
          <p14:sldIdLst>
            <p14:sldId id="387"/>
            <p14:sldId id="388"/>
            <p14:sldId id="389"/>
            <p14:sldId id="390"/>
            <p14:sldId id="394"/>
          </p14:sldIdLst>
        </p14:section>
        <p14:section name="View" id="{74669018-35EF-48F4-9425-55EA9738DB7F}">
          <p14:sldIdLst>
            <p14:sldId id="349"/>
            <p14:sldId id="361"/>
            <p14:sldId id="362"/>
            <p14:sldId id="363"/>
            <p14:sldId id="364"/>
            <p14:sldId id="365"/>
            <p14:sldId id="366"/>
            <p14:sldId id="370"/>
            <p14:sldId id="367"/>
            <p14:sldId id="369"/>
            <p14:sldId id="368"/>
          </p14:sldIdLst>
        </p14:section>
        <p14:section name="ListView" id="{1F0C0336-8714-4EC6-A0E1-05DB23D12627}">
          <p14:sldIdLst>
            <p14:sldId id="350"/>
            <p14:sldId id="371"/>
            <p14:sldId id="372"/>
            <p14:sldId id="373"/>
            <p14:sldId id="374"/>
            <p14:sldId id="375"/>
            <p14:sldId id="376"/>
            <p14:sldId id="412"/>
            <p14:sldId id="395"/>
          </p14:sldIdLst>
        </p14:section>
        <p14:section name="Layout" id="{1B071D25-3CDC-47BF-A9DB-D189D9964A51}">
          <p14:sldIdLst>
            <p14:sldId id="351"/>
            <p14:sldId id="377"/>
            <p14:sldId id="406"/>
            <p14:sldId id="378"/>
            <p14:sldId id="381"/>
            <p14:sldId id="383"/>
            <p14:sldId id="382"/>
            <p14:sldId id="384"/>
            <p14:sldId id="379"/>
            <p14:sldId id="380"/>
            <p14:sldId id="398"/>
            <p14:sldId id="399"/>
            <p14:sldId id="385"/>
            <p14:sldId id="400"/>
            <p14:sldId id="386"/>
            <p14:sldId id="392"/>
            <p14:sldId id="396"/>
          </p14:sldIdLst>
        </p14:section>
        <p14:section name="Fast Renderers" id="{6B15C7F0-905B-483A-9363-5A460ED3233F}">
          <p14:sldIdLst>
            <p14:sldId id="352"/>
            <p14:sldId id="401"/>
            <p14:sldId id="402"/>
            <p14:sldId id="404"/>
            <p14:sldId id="397"/>
            <p14:sldId id="408"/>
          </p14:sldIdLst>
        </p14:section>
        <p14:section name="P&amp;R" id="{C4EAA3EF-EEC1-45C6-9639-F01FDCC35012}">
          <p14:sldIdLst>
            <p14:sldId id="391"/>
            <p14:sldId id="410"/>
            <p14:sldId id="411"/>
            <p14:sldId id="409"/>
            <p14:sldId id="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4D2"/>
    <a:srgbClr val="471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85737" autoAdjust="0"/>
  </p:normalViewPr>
  <p:slideViewPr>
    <p:cSldViewPr snapToGrid="0" snapToObjects="1">
      <p:cViewPr>
        <p:scale>
          <a:sx n="50" d="100"/>
          <a:sy n="50" d="100"/>
        </p:scale>
        <p:origin x="1572" y="5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4C884-B1D7-A043-A4AA-521744755A4B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7B6B-FF96-F443-AED4-FFB28983C4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511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76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63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8/2/2017 3:03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8/2/2017 3:03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91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defRPr/>
            </a:pPr>
            <a:endParaRPr lang="en-US" sz="1200" b="0" i="0" u="none" strike="noStrike" kern="1200" cap="none" baseline="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BD7D81-D864-B349-9FB4-613ED1F9D7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637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7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https://www.youtube.com/watch?v=RZvdql3Ev0E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8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https://javiersuarezruiz.wordpress.com/2017/05/08/xamarin-forms-fastrenderers/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9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9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9B84EE-31BC-44B9-A566-60A72A7CB1D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AC6942A-2AB8-40AE-9BF8-BEE67754D8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439388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09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28296" y="3431828"/>
            <a:ext cx="7608765" cy="2238552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3733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5434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2326217"/>
            <a:ext cx="10972800" cy="2184808"/>
          </a:xfrm>
        </p:spPr>
        <p:txBody>
          <a:bodyPr/>
          <a:lstStyle>
            <a:lvl2pPr marL="766105" indent="-152375">
              <a:defRPr/>
            </a:lvl2pPr>
            <a:lvl3pPr marL="1371370" indent="-152375">
              <a:defRPr/>
            </a:lvl3pPr>
            <a:lvl4pPr marL="1985101" indent="-152375">
              <a:defRPr/>
            </a:lvl4pPr>
            <a:lvl5pPr marL="2590366" indent="-152375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535940"/>
            <a:ext cx="10972800" cy="480731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079501"/>
            <a:ext cx="10972800" cy="40267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32795" indent="0">
              <a:buNone/>
              <a:defRPr sz="1600">
                <a:solidFill>
                  <a:schemeClr val="tx1"/>
                </a:solidFill>
              </a:defRPr>
            </a:lvl2pPr>
            <a:lvl3pPr marL="457124" indent="0">
              <a:buNone/>
              <a:defRPr sz="1600">
                <a:solidFill>
                  <a:schemeClr val="tx1"/>
                </a:solidFill>
              </a:defRPr>
            </a:lvl3pPr>
            <a:lvl4pPr marL="689917" indent="0">
              <a:buNone/>
              <a:defRPr sz="1600">
                <a:solidFill>
                  <a:schemeClr val="tx1"/>
                </a:solidFill>
              </a:defRPr>
            </a:lvl4pPr>
            <a:lvl5pPr marL="914246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2570044" y="6347738"/>
            <a:ext cx="1465007" cy="184670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8/2/2017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931880" y="6347739"/>
            <a:ext cx="1638164" cy="1846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609601" y="6347739"/>
            <a:ext cx="305234" cy="184672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4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20635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2452238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0" r:id="rId7"/>
    <p:sldLayoutId id="2147483671" r:id="rId8"/>
    <p:sldLayoutId id="2147483677" r:id="rId9"/>
    <p:sldLayoutId id="2147483679" r:id="rId10"/>
    <p:sldLayoutId id="2147483745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bikeSharing360_MobileApp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Sergio A Vargas        	   Jose Benitez</a:t>
            </a:r>
          </a:p>
          <a:p>
            <a:r>
              <a:rPr lang="en-US" dirty="0"/>
              <a:t>@</a:t>
            </a:r>
            <a:r>
              <a:rPr lang="en-US" dirty="0" err="1"/>
              <a:t>serandvaraco</a:t>
            </a:r>
            <a:r>
              <a:rPr lang="en-US" dirty="0"/>
              <a:t>		@</a:t>
            </a:r>
            <a:r>
              <a:rPr lang="en-US" dirty="0" err="1"/>
              <a:t>josetobenito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Trucos</a:t>
            </a:r>
            <a:r>
              <a:rPr lang="en-US" dirty="0"/>
              <a:t> y </a:t>
            </a:r>
            <a:r>
              <a:rPr lang="en-US" dirty="0" err="1"/>
              <a:t>consejos</a:t>
            </a:r>
            <a:r>
              <a:rPr lang="en-US" dirty="0"/>
              <a:t> de </a:t>
            </a:r>
            <a:r>
              <a:rPr lang="en-US" dirty="0" err="1"/>
              <a:t>rendimiento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Xamarin.Forms</a:t>
            </a:r>
          </a:p>
        </p:txBody>
      </p:sp>
    </p:spTree>
    <p:extLst>
      <p:ext uri="{BB962C8B-B14F-4D97-AF65-F5344CB8AC3E}">
        <p14:creationId xmlns:p14="http://schemas.microsoft.com/office/powerpoint/2010/main" val="280225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F6C2791-8ACF-45DA-B8CE-C99BAA5D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14" y="1392425"/>
            <a:ext cx="8586731" cy="5524007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B0D8211-94F2-4B25-8080-E5A7AB1D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21" y="287956"/>
            <a:ext cx="11655840" cy="899665"/>
          </a:xfrm>
        </p:spPr>
        <p:txBody>
          <a:bodyPr/>
          <a:lstStyle/>
          <a:p>
            <a:r>
              <a:rPr lang="es-CO" sz="5400" dirty="0" err="1"/>
              <a:t>Xamarin.Forms</a:t>
            </a:r>
            <a:endParaRPr lang="es-CO" sz="5400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978945D-D042-415B-B9CA-A08D5FFA4B63}"/>
              </a:ext>
            </a:extLst>
          </p:cNvPr>
          <p:cNvSpPr txBox="1">
            <a:spLocks/>
          </p:cNvSpPr>
          <p:nvPr/>
        </p:nvSpPr>
        <p:spPr>
          <a:xfrm>
            <a:off x="1553371" y="1065107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O" sz="3200" dirty="0"/>
              <a:t>Permite crear aplicaciones complejas con interfaces atractivas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4EC76E49-F47F-4980-B3DC-6247A10F3D17}"/>
              </a:ext>
            </a:extLst>
          </p:cNvPr>
          <p:cNvSpPr txBox="1">
            <a:spLocks/>
          </p:cNvSpPr>
          <p:nvPr/>
        </p:nvSpPr>
        <p:spPr>
          <a:xfrm>
            <a:off x="536160" y="613928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CO" sz="3200" b="1" dirty="0">
                <a:hlinkClick r:id="rId3"/>
              </a:rPr>
              <a:t>https://github.com/microsoft/bikeSharing360_MobileApps</a:t>
            </a:r>
            <a:endParaRPr lang="es-CO" sz="3200" b="1" dirty="0"/>
          </a:p>
          <a:p>
            <a:pPr algn="ctr"/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13358790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Xamarin.Forms, las claves 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Hay que </a:t>
            </a:r>
            <a:r>
              <a:rPr lang="en-US" sz="3600" dirty="0" err="1">
                <a:cs typeface="Helvetica" panose="020B0604020202020204" pitchFamily="34" charset="0"/>
              </a:rPr>
              <a:t>tener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cuenta</a:t>
            </a:r>
            <a:r>
              <a:rPr lang="en-US" sz="3600" dirty="0">
                <a:cs typeface="Helvetica" panose="020B0604020202020204" pitchFamily="34" charset="0"/>
              </a:rPr>
              <a:t> la </a:t>
            </a:r>
            <a:r>
              <a:rPr lang="en-US" sz="3600" dirty="0" err="1">
                <a:cs typeface="Helvetica" panose="020B0604020202020204" pitchFamily="34" charset="0"/>
              </a:rPr>
              <a:t>capa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abstracción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No se </a:t>
            </a:r>
            <a:r>
              <a:rPr lang="en-US" sz="3600" dirty="0" err="1">
                <a:cs typeface="Helvetica" panose="020B0604020202020204" pitchFamily="34" charset="0"/>
              </a:rPr>
              <a:t>puede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desarrollar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absolutamente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todo</a:t>
            </a:r>
            <a:r>
              <a:rPr lang="en-US" sz="3600" dirty="0">
                <a:cs typeface="Helvetica" panose="020B0604020202020204" pitchFamily="34" charset="0"/>
              </a:rPr>
              <a:t> sin </a:t>
            </a:r>
            <a:r>
              <a:rPr lang="en-US" sz="3600" dirty="0" err="1">
                <a:cs typeface="Helvetica" panose="020B0604020202020204" pitchFamily="34" charset="0"/>
              </a:rPr>
              <a:t>pensar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que hay “</a:t>
            </a:r>
            <a:r>
              <a:rPr lang="en-US" sz="3600" dirty="0" err="1">
                <a:cs typeface="Helvetica" panose="020B0604020202020204" pitchFamily="34" charset="0"/>
              </a:rPr>
              <a:t>debajo</a:t>
            </a:r>
            <a:r>
              <a:rPr lang="en-US" sz="3600" dirty="0">
                <a:cs typeface="Helvetica" panose="020B0604020202020204" pitchFamily="34" charset="0"/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Hay que </a:t>
            </a:r>
            <a:r>
              <a:rPr lang="en-US" sz="3600" dirty="0" err="1">
                <a:cs typeface="Helvetica" panose="020B0604020202020204" pitchFamily="34" charset="0"/>
              </a:rPr>
              <a:t>utilizar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los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controles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adecuados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cada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caso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El </a:t>
            </a:r>
            <a:r>
              <a:rPr lang="en-US" sz="3600" dirty="0" err="1">
                <a:cs typeface="Helvetica" panose="020B0604020202020204" pitchFamily="34" charset="0"/>
              </a:rPr>
              <a:t>árbol</a:t>
            </a:r>
            <a:r>
              <a:rPr lang="en-US" sz="3600" dirty="0">
                <a:cs typeface="Helvetica" panose="020B0604020202020204" pitchFamily="34" charset="0"/>
              </a:rPr>
              <a:t> visual </a:t>
            </a:r>
            <a:r>
              <a:rPr lang="en-US" sz="3600" dirty="0" err="1">
                <a:cs typeface="Helvetica" panose="020B0604020202020204" pitchFamily="34" charset="0"/>
              </a:rPr>
              <a:t>debe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ser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parte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nuestra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responsabilidad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A </a:t>
            </a:r>
            <a:r>
              <a:rPr lang="en-US" sz="3600" dirty="0" err="1">
                <a:cs typeface="Helvetica" panose="020B0604020202020204" pitchFamily="34" charset="0"/>
              </a:rPr>
              <a:t>veces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necesario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código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nativo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forma de </a:t>
            </a:r>
            <a:r>
              <a:rPr lang="en-US" sz="3600" dirty="0" err="1">
                <a:cs typeface="Helvetica" panose="020B0604020202020204" pitchFamily="34" charset="0"/>
              </a:rPr>
              <a:t>Cunstom</a:t>
            </a:r>
            <a:r>
              <a:rPr lang="en-US" sz="3600" dirty="0">
                <a:cs typeface="Helvetica" panose="020B0604020202020204" pitchFamily="34" charset="0"/>
              </a:rPr>
              <a:t> Renderers o Effects.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9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076450"/>
            <a:ext cx="11652250" cy="1800225"/>
          </a:xfrm>
        </p:spPr>
        <p:txBody>
          <a:bodyPr/>
          <a:lstStyle/>
          <a:p>
            <a:r>
              <a:rPr lang="en-US" sz="8000" dirty="0" err="1">
                <a:solidFill>
                  <a:schemeClr val="bg1"/>
                </a:solidFill>
              </a:rPr>
              <a:t>XamlC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68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Compilación</a:t>
            </a:r>
            <a:r>
              <a:rPr lang="en-US" dirty="0"/>
              <a:t> de </a:t>
            </a:r>
            <a:r>
              <a:rPr lang="en-US" dirty="0" err="1"/>
              <a:t>Xaml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Helvetica" panose="020B0604020202020204" pitchFamily="34" charset="0"/>
              </a:rPr>
              <a:t>Si defines la </a:t>
            </a:r>
            <a:r>
              <a:rPr lang="en-US" sz="2400" dirty="0" err="1">
                <a:cs typeface="Helvetica" panose="020B0604020202020204" pitchFamily="34" charset="0"/>
              </a:rPr>
              <a:t>interfaz</a:t>
            </a:r>
            <a:r>
              <a:rPr lang="en-US" sz="2400" dirty="0">
                <a:cs typeface="Helvetica" panose="020B0604020202020204" pitchFamily="34" charset="0"/>
              </a:rPr>
              <a:t> de </a:t>
            </a:r>
            <a:r>
              <a:rPr lang="en-US" sz="2400" dirty="0" err="1">
                <a:cs typeface="Helvetica" panose="020B0604020202020204" pitchFamily="34" charset="0"/>
              </a:rPr>
              <a:t>usuario</a:t>
            </a:r>
            <a:r>
              <a:rPr lang="en-US" sz="2400" dirty="0">
                <a:cs typeface="Helvetica" panose="020B0604020202020204" pitchFamily="34" charset="0"/>
              </a:rPr>
              <a:t> de la </a:t>
            </a:r>
            <a:r>
              <a:rPr lang="en-US" sz="2400" dirty="0" err="1">
                <a:cs typeface="Helvetica" panose="020B0604020202020204" pitchFamily="34" charset="0"/>
              </a:rPr>
              <a:t>aplicación</a:t>
            </a:r>
            <a:r>
              <a:rPr lang="en-US" sz="2400" dirty="0">
                <a:cs typeface="Helvetica" panose="020B0604020202020204" pitchFamily="34" charset="0"/>
              </a:rPr>
              <a:t> Xamarin.Forms con XAML </a:t>
            </a:r>
            <a:r>
              <a:rPr lang="en-US" sz="2400" dirty="0" err="1">
                <a:cs typeface="Helvetica" panose="020B0604020202020204" pitchFamily="34" charset="0"/>
              </a:rPr>
              <a:t>tienes</a:t>
            </a:r>
            <a:r>
              <a:rPr lang="en-US" sz="2400" dirty="0">
                <a:cs typeface="Helvetica" panose="020B0604020202020204" pitchFamily="34" charset="0"/>
              </a:rPr>
              <a:t> la </a:t>
            </a:r>
            <a:r>
              <a:rPr lang="en-US" sz="2400" dirty="0" err="1">
                <a:cs typeface="Helvetica" panose="020B0604020202020204" pitchFamily="34" charset="0"/>
              </a:rPr>
              <a:t>opción</a:t>
            </a:r>
            <a:r>
              <a:rPr lang="en-US" sz="2400" dirty="0">
                <a:cs typeface="Helvetica" panose="020B0604020202020204" pitchFamily="34" charset="0"/>
              </a:rPr>
              <a:t> de </a:t>
            </a:r>
            <a:r>
              <a:rPr lang="en-US" sz="2400" dirty="0" err="1">
                <a:cs typeface="Helvetica" panose="020B0604020202020204" pitchFamily="34" charset="0"/>
              </a:rPr>
              <a:t>utilizar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b="1" dirty="0" err="1">
                <a:cs typeface="Helvetica" panose="020B0604020202020204" pitchFamily="34" charset="0"/>
              </a:rPr>
              <a:t>XamlCompilationOptions</a:t>
            </a:r>
            <a:r>
              <a:rPr lang="en-US" sz="2400" dirty="0">
                <a:cs typeface="Helvetica" panose="020B0604020202020204" pitchFamily="34" charset="0"/>
              </a:rPr>
              <a:t>.</a:t>
            </a:r>
          </a:p>
          <a:p>
            <a:endParaRPr lang="en-US" sz="2400" dirty="0">
              <a:cs typeface="Helvetica" panose="020B0604020202020204" pitchFamily="34" charset="0"/>
            </a:endParaRPr>
          </a:p>
          <a:p>
            <a:r>
              <a:rPr lang="en-US" sz="2400" dirty="0" err="1">
                <a:cs typeface="Helvetica" panose="020B0604020202020204" pitchFamily="34" charset="0"/>
              </a:rPr>
              <a:t>Cuenta</a:t>
            </a:r>
            <a:r>
              <a:rPr lang="en-US" sz="2400" dirty="0">
                <a:cs typeface="Helvetica" panose="020B0604020202020204" pitchFamily="34" charset="0"/>
              </a:rPr>
              <a:t> con dos </a:t>
            </a:r>
            <a:r>
              <a:rPr lang="en-US" sz="2400" dirty="0" err="1">
                <a:cs typeface="Helvetica" panose="020B0604020202020204" pitchFamily="34" charset="0"/>
              </a:rPr>
              <a:t>valores</a:t>
            </a:r>
            <a:r>
              <a:rPr lang="en-US" sz="2400" dirty="0">
                <a:cs typeface="Helvetica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cs typeface="Helvetica" panose="020B0604020202020204" pitchFamily="34" charset="0"/>
              </a:rPr>
              <a:t>Compile.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cs typeface="Helvetica" panose="020B0604020202020204" pitchFamily="34" charset="0"/>
              </a:rPr>
              <a:t>Acelera</a:t>
            </a:r>
            <a:r>
              <a:rPr lang="en-US" sz="2400" dirty="0">
                <a:cs typeface="Helvetica" panose="020B0604020202020204" pitchFamily="34" charset="0"/>
              </a:rPr>
              <a:t> la </a:t>
            </a:r>
            <a:r>
              <a:rPr lang="en-US" sz="2400" dirty="0" err="1">
                <a:cs typeface="Helvetica" panose="020B0604020202020204" pitchFamily="34" charset="0"/>
              </a:rPr>
              <a:t>carga</a:t>
            </a:r>
            <a:r>
              <a:rPr lang="en-US" sz="2400" dirty="0">
                <a:cs typeface="Helvetica" panose="020B0604020202020204" pitchFamily="34" charset="0"/>
              </a:rPr>
              <a:t> de </a:t>
            </a:r>
            <a:r>
              <a:rPr lang="en-US" sz="2400" dirty="0" err="1">
                <a:cs typeface="Helvetica" panose="020B0604020202020204" pitchFamily="34" charset="0"/>
              </a:rPr>
              <a:t>elementos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visuales</a:t>
            </a:r>
            <a:r>
              <a:rPr lang="en-US" sz="2400" dirty="0">
                <a:cs typeface="Helvetica" panose="020B060402020202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Helvetica" panose="020B0604020202020204" pitchFamily="34" charset="0"/>
              </a:rPr>
              <a:t>Reduce el </a:t>
            </a:r>
            <a:r>
              <a:rPr lang="en-US" sz="2400" dirty="0" err="1">
                <a:cs typeface="Helvetica" panose="020B0604020202020204" pitchFamily="34" charset="0"/>
              </a:rPr>
              <a:t>tamaño</a:t>
            </a:r>
            <a:r>
              <a:rPr lang="en-US" sz="2400" dirty="0">
                <a:cs typeface="Helvetica" panose="020B0604020202020204" pitchFamily="34" charset="0"/>
              </a:rPr>
              <a:t> del </a:t>
            </a:r>
            <a:r>
              <a:rPr lang="en-US" sz="2400" dirty="0" err="1">
                <a:cs typeface="Helvetica" panose="020B0604020202020204" pitchFamily="34" charset="0"/>
              </a:rPr>
              <a:t>paquete</a:t>
            </a:r>
            <a:r>
              <a:rPr lang="en-US" sz="2400" dirty="0">
                <a:cs typeface="Helvetica" panose="020B060402020202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Helvetica" panose="020B0604020202020204" pitchFamily="34" charset="0"/>
              </a:rPr>
              <a:t>La </a:t>
            </a:r>
            <a:r>
              <a:rPr lang="en-US" sz="2400" dirty="0" err="1">
                <a:cs typeface="Helvetica" panose="020B0604020202020204" pitchFamily="34" charset="0"/>
              </a:rPr>
              <a:t>compilación</a:t>
            </a:r>
            <a:r>
              <a:rPr lang="en-US" sz="2400" dirty="0">
                <a:cs typeface="Helvetica" panose="020B0604020202020204" pitchFamily="34" charset="0"/>
              </a:rPr>
              <a:t> (AOT) </a:t>
            </a:r>
            <a:r>
              <a:rPr lang="en-US" sz="2400" dirty="0" err="1">
                <a:cs typeface="Helvetica" panose="020B0604020202020204" pitchFamily="34" charset="0"/>
              </a:rPr>
              <a:t>es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más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larga</a:t>
            </a:r>
            <a:r>
              <a:rPr lang="en-US" sz="2400" dirty="0">
                <a:cs typeface="Helvetica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cs typeface="Helvetica" panose="020B0604020202020204" pitchFamily="34" charset="0"/>
              </a:rPr>
              <a:t>Skip.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Helvetica" panose="020B0604020202020204" pitchFamily="34" charset="0"/>
              </a:rPr>
              <a:t>Valor </a:t>
            </a:r>
            <a:r>
              <a:rPr lang="en-US" sz="2400" dirty="0" err="1">
                <a:cs typeface="Helvetica" panose="020B0604020202020204" pitchFamily="34" charset="0"/>
              </a:rPr>
              <a:t>por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defecto</a:t>
            </a:r>
            <a:r>
              <a:rPr lang="en-US" sz="2400" dirty="0">
                <a:cs typeface="Helvetica" panose="020B0604020202020204" pitchFamily="34" charset="0"/>
              </a:rPr>
              <a:t> para </a:t>
            </a:r>
            <a:r>
              <a:rPr lang="en-US" sz="2400" dirty="0" err="1">
                <a:cs typeface="Helvetica" panose="020B0604020202020204" pitchFamily="34" charset="0"/>
              </a:rPr>
              <a:t>mantener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retocompatibilidad</a:t>
            </a:r>
            <a:r>
              <a:rPr lang="en-US" sz="2400" dirty="0">
                <a:cs typeface="Helvetica" panose="020B060402020202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Helvetica" panose="020B0604020202020204" pitchFamily="34" charset="0"/>
              </a:rPr>
              <a:t>No hay </a:t>
            </a:r>
            <a:r>
              <a:rPr lang="en-US" sz="2400" dirty="0" err="1">
                <a:cs typeface="Helvetica" panose="020B0604020202020204" pitchFamily="34" charset="0"/>
              </a:rPr>
              <a:t>validación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en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tiempo</a:t>
            </a:r>
            <a:r>
              <a:rPr lang="en-US" sz="2400" dirty="0">
                <a:cs typeface="Helvetica" panose="020B0604020202020204" pitchFamily="34" charset="0"/>
              </a:rPr>
              <a:t> de </a:t>
            </a:r>
            <a:r>
              <a:rPr lang="en-US" sz="2400" dirty="0" err="1">
                <a:cs typeface="Helvetica" panose="020B0604020202020204" pitchFamily="34" charset="0"/>
              </a:rPr>
              <a:t>ejecución</a:t>
            </a:r>
            <a:r>
              <a:rPr lang="en-US" sz="2400" dirty="0">
                <a:cs typeface="Helvetica" panose="020B0604020202020204" pitchFamily="34" charset="0"/>
              </a:rPr>
              <a:t> de XAML.</a:t>
            </a:r>
          </a:p>
        </p:txBody>
      </p:sp>
    </p:spTree>
    <p:extLst>
      <p:ext uri="{BB962C8B-B14F-4D97-AF65-F5344CB8AC3E}">
        <p14:creationId xmlns:p14="http://schemas.microsoft.com/office/powerpoint/2010/main" val="27619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Compilación</a:t>
            </a:r>
            <a:r>
              <a:rPr lang="en-US" dirty="0"/>
              <a:t> de </a:t>
            </a:r>
            <a:r>
              <a:rPr lang="en-US" dirty="0" err="1"/>
              <a:t>Xaml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Xamarin.Forms</a:t>
            </a:r>
            <a:endParaRPr lang="en-US" sz="2400" dirty="0">
              <a:cs typeface="Helvetica" panose="020B0604020202020204" pitchFamily="34" charset="0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350758" y="2272286"/>
            <a:ext cx="11574322" cy="989436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ángulo 4"/>
          <p:cNvSpPr/>
          <p:nvPr/>
        </p:nvSpPr>
        <p:spPr>
          <a:xfrm>
            <a:off x="509983" y="2512914"/>
            <a:ext cx="11255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assembly: </a:t>
            </a:r>
            <a:r>
              <a:rPr lang="it-IT" sz="2400" dirty="0">
                <a:solidFill>
                  <a:schemeClr val="accent6"/>
                </a:solidFill>
                <a:latin typeface="Consolas" panose="020B0609020204030204" pitchFamily="49" charset="0"/>
              </a:rPr>
              <a:t>XamlCompilation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it-IT" sz="2400" dirty="0">
                <a:solidFill>
                  <a:schemeClr val="accent6"/>
                </a:solidFill>
                <a:latin typeface="Consolas" panose="020B0609020204030204" pitchFamily="49" charset="0"/>
              </a:rPr>
              <a:t>XamlCompilationOptions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it-IT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Compile)]</a:t>
            </a:r>
            <a:endParaRPr lang="it-IT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5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Compilación</a:t>
            </a:r>
            <a:r>
              <a:rPr lang="en-US" dirty="0"/>
              <a:t> de </a:t>
            </a:r>
            <a:r>
              <a:rPr lang="en-US" dirty="0" err="1"/>
              <a:t>Xaml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8093" y="1919235"/>
            <a:ext cx="11438134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71" marR="6908">
              <a:lnSpc>
                <a:spcPts val="2300"/>
              </a:lnSpc>
            </a:pPr>
            <a:r>
              <a:rPr lang="en-US" sz="2400" spc="-14" dirty="0" err="1">
                <a:latin typeface="+mj-lt"/>
                <a:cs typeface="Segoe UI Light"/>
              </a:rPr>
              <a:t>Detalles</a:t>
            </a:r>
            <a:r>
              <a:rPr lang="en-US" sz="2400" spc="-14" dirty="0">
                <a:latin typeface="+mj-lt"/>
                <a:cs typeface="Segoe UI Light"/>
              </a:rPr>
              <a:t>: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endParaRPr lang="en-US" sz="3600" spc="-14" dirty="0">
              <a:latin typeface="+mj-l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z="2400" spc="-14" dirty="0" err="1">
                <a:latin typeface="+mj-lt"/>
                <a:cs typeface="Segoe UI Light"/>
              </a:rPr>
              <a:t>TipCalc</a:t>
            </a:r>
            <a:endParaRPr lang="en-US" sz="2400" spc="-14" dirty="0">
              <a:latin typeface="+mj-l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endParaRPr lang="en-US" sz="2400" spc="-14" dirty="0">
              <a:latin typeface="+mj-l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z="2400" spc="-14" dirty="0" err="1">
                <a:latin typeface="+mj-lt"/>
                <a:cs typeface="Segoe UI Light"/>
              </a:rPr>
              <a:t>Tiempo</a:t>
            </a:r>
            <a:r>
              <a:rPr lang="en-US" sz="2400" spc="-14" dirty="0">
                <a:latin typeface="+mj-lt"/>
                <a:cs typeface="Segoe UI Light"/>
              </a:rPr>
              <a:t> </a:t>
            </a:r>
            <a:r>
              <a:rPr lang="en-US" sz="2400" spc="-14" dirty="0" err="1">
                <a:latin typeface="+mj-lt"/>
                <a:cs typeface="Segoe UI Light"/>
              </a:rPr>
              <a:t>calculado</a:t>
            </a:r>
            <a:r>
              <a:rPr lang="en-US" sz="2400" spc="-14" dirty="0">
                <a:latin typeface="+mj-lt"/>
                <a:cs typeface="Segoe UI Light"/>
              </a:rPr>
              <a:t> con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InitializeComponent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().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endParaRPr lang="en-US" sz="2000" spc="-14" dirty="0">
              <a:solidFill>
                <a:srgbClr val="000000"/>
              </a:solidFill>
              <a:latin typeface="+mj-l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z="2400" spc="-14" dirty="0" err="1">
                <a:latin typeface="+mj-lt"/>
                <a:cs typeface="Segoe UI Light"/>
              </a:rPr>
              <a:t>Tiempo</a:t>
            </a:r>
            <a:r>
              <a:rPr lang="en-US" sz="2400" spc="-14" dirty="0">
                <a:latin typeface="+mj-lt"/>
                <a:cs typeface="Segoe UI Light"/>
              </a:rPr>
              <a:t> medio de 5 </a:t>
            </a:r>
            <a:r>
              <a:rPr lang="en-US" sz="2400" spc="-14" dirty="0" err="1">
                <a:latin typeface="+mj-lt"/>
                <a:cs typeface="Segoe UI Light"/>
              </a:rPr>
              <a:t>medidas</a:t>
            </a:r>
            <a:r>
              <a:rPr lang="en-US" sz="2400" spc="-14" dirty="0">
                <a:latin typeface="+mj-lt"/>
                <a:cs typeface="Segoe UI Light"/>
              </a:rPr>
              <a:t>.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endParaRPr lang="en-US" sz="2400" spc="-14" dirty="0">
              <a:latin typeface="+mj-l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z="2400" spc="-14" dirty="0" err="1">
                <a:latin typeface="+mj-lt"/>
                <a:cs typeface="Segoe UI Light"/>
              </a:rPr>
              <a:t>Oneplus</a:t>
            </a:r>
            <a:r>
              <a:rPr lang="en-US" sz="2400" spc="-14" dirty="0">
                <a:latin typeface="+mj-lt"/>
                <a:cs typeface="Segoe UI Light"/>
              </a:rPr>
              <a:t> 3 con Android 7.1 Nougat</a:t>
            </a:r>
            <a:r>
              <a:rPr lang="en-US" sz="3600" spc="-14" dirty="0">
                <a:latin typeface="+mj-lt"/>
                <a:cs typeface="Segoe UI Light"/>
              </a:rPr>
              <a:t>.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350758" y="4767206"/>
            <a:ext cx="11438134" cy="12721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17271" marR="6908">
              <a:lnSpc>
                <a:spcPts val="2300"/>
              </a:lnSpc>
            </a:pPr>
            <a:r>
              <a:rPr lang="en-US" sz="2800" spc="-14" dirty="0">
                <a:solidFill>
                  <a:schemeClr val="bg1"/>
                </a:solidFill>
                <a:cs typeface="Segoe UI Light"/>
              </a:rPr>
              <a:t>Android</a:t>
            </a:r>
          </a:p>
          <a:p>
            <a:pPr marL="17271" marR="6908">
              <a:lnSpc>
                <a:spcPts val="2300"/>
              </a:lnSpc>
            </a:pPr>
            <a:endParaRPr lang="en-US" sz="3200" spc="-14" dirty="0">
              <a:solidFill>
                <a:schemeClr val="bg1"/>
              </a:solidFill>
              <a:cs typeface="Segoe UI Light"/>
            </a:endParaRPr>
          </a:p>
          <a:p>
            <a:pPr marL="588771" marR="6908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2800" spc="-14" dirty="0">
                <a:solidFill>
                  <a:schemeClr val="bg1"/>
                </a:solidFill>
                <a:cs typeface="Segoe UI Light"/>
              </a:rPr>
              <a:t>Skip                         730,4 </a:t>
            </a:r>
            <a:r>
              <a:rPr lang="en-US" sz="2800" spc="-14" dirty="0" err="1">
                <a:solidFill>
                  <a:schemeClr val="bg1"/>
                </a:solidFill>
                <a:cs typeface="Segoe UI Light"/>
              </a:rPr>
              <a:t>ms</a:t>
            </a:r>
            <a:endParaRPr lang="en-US" sz="2800" spc="-14" dirty="0">
              <a:solidFill>
                <a:schemeClr val="bg1"/>
              </a:solidFill>
              <a:cs typeface="Segoe UI Light"/>
            </a:endParaRPr>
          </a:p>
          <a:p>
            <a:pPr marL="588771" marR="6908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2800" spc="-14" dirty="0">
                <a:solidFill>
                  <a:schemeClr val="bg1"/>
                </a:solidFill>
                <a:cs typeface="Segoe UI Light"/>
              </a:rPr>
              <a:t>Compile                  290,4 </a:t>
            </a:r>
            <a:r>
              <a:rPr lang="en-US" sz="2800" spc="-14" dirty="0" err="1">
                <a:solidFill>
                  <a:schemeClr val="bg1"/>
                </a:solidFill>
                <a:cs typeface="Segoe UI Light"/>
              </a:rPr>
              <a:t>ms</a:t>
            </a:r>
            <a:endParaRPr lang="en-US" sz="2800" spc="-14" dirty="0">
              <a:solidFill>
                <a:schemeClr val="bg1"/>
              </a:solidFill>
              <a:cs typeface="Segoe UI Light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350758" y="1358891"/>
            <a:ext cx="1157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cs typeface="Helvetica" panose="020B0604020202020204" pitchFamily="34" charset="0"/>
              </a:rPr>
              <a:t>Xamarin.Forms</a:t>
            </a:r>
            <a:endParaRPr lang="en-US"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06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XamlC</a:t>
            </a:r>
            <a:r>
              <a:rPr lang="en-US" sz="6000" dirty="0"/>
              <a:t>, </a:t>
            </a:r>
            <a:r>
              <a:rPr lang="en-US" sz="6000" dirty="0" err="1"/>
              <a:t>pruebas</a:t>
            </a:r>
            <a:r>
              <a:rPr lang="en-US" sz="6000" dirty="0"/>
              <a:t> de </a:t>
            </a:r>
            <a:r>
              <a:rPr lang="en-US" sz="6000" dirty="0" err="1"/>
              <a:t>rendimiento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2884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076450"/>
            <a:ext cx="11652250" cy="1800225"/>
          </a:xfr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Bindings</a:t>
            </a:r>
          </a:p>
        </p:txBody>
      </p:sp>
    </p:spTree>
    <p:extLst>
      <p:ext uri="{BB962C8B-B14F-4D97-AF65-F5344CB8AC3E}">
        <p14:creationId xmlns:p14="http://schemas.microsoft.com/office/powerpoint/2010/main" val="74229620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/>
          <p:nvPr/>
        </p:nvSpPr>
        <p:spPr>
          <a:xfrm>
            <a:off x="2815222" y="1900281"/>
            <a:ext cx="1066648" cy="29713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9"/>
          <p:cNvSpPr/>
          <p:nvPr/>
        </p:nvSpPr>
        <p:spPr>
          <a:xfrm>
            <a:off x="5634222" y="1900281"/>
            <a:ext cx="990459" cy="29713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/>
              <a:t>ViewModel</a:t>
            </a:r>
            <a:endParaRPr lang="en-US" dirty="0"/>
          </a:p>
        </p:txBody>
      </p:sp>
      <p:sp>
        <p:nvSpPr>
          <p:cNvPr id="12" name="Rectangle 20"/>
          <p:cNvSpPr/>
          <p:nvPr/>
        </p:nvSpPr>
        <p:spPr>
          <a:xfrm>
            <a:off x="8453222" y="1921061"/>
            <a:ext cx="990459" cy="29505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3" name="Straight Arrow Connector 21"/>
          <p:cNvCxnSpPr/>
          <p:nvPr/>
        </p:nvCxnSpPr>
        <p:spPr>
          <a:xfrm>
            <a:off x="4339005" y="3140087"/>
            <a:ext cx="114283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2"/>
          <p:cNvSpPr txBox="1"/>
          <p:nvPr/>
        </p:nvSpPr>
        <p:spPr>
          <a:xfrm>
            <a:off x="4415194" y="2454385"/>
            <a:ext cx="1237549" cy="65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get/set </a:t>
            </a:r>
            <a:r>
              <a:rPr lang="en-US" sz="1200" dirty="0" err="1"/>
              <a:t>Propiedades</a:t>
            </a:r>
            <a:endParaRPr lang="en-US" sz="1200" dirty="0"/>
          </a:p>
          <a:p>
            <a:r>
              <a:rPr lang="en-US" sz="1200" dirty="0" err="1"/>
              <a:t>Comandos</a:t>
            </a:r>
            <a:endParaRPr lang="en-US" sz="1200" dirty="0"/>
          </a:p>
        </p:txBody>
      </p:sp>
      <p:cxnSp>
        <p:nvCxnSpPr>
          <p:cNvPr id="15" name="Straight Arrow Connector 23"/>
          <p:cNvCxnSpPr/>
          <p:nvPr/>
        </p:nvCxnSpPr>
        <p:spPr>
          <a:xfrm flipH="1">
            <a:off x="4339005" y="3978168"/>
            <a:ext cx="114283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4339006" y="4163423"/>
            <a:ext cx="1295216" cy="27699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Notifica</a:t>
            </a:r>
            <a:r>
              <a:rPr lang="en-US" sz="1200" dirty="0"/>
              <a:t> </a:t>
            </a:r>
            <a:r>
              <a:rPr lang="en-US" sz="1200" dirty="0" err="1"/>
              <a:t>cambios</a:t>
            </a:r>
            <a:endParaRPr lang="en-US" sz="1200" dirty="0"/>
          </a:p>
        </p:txBody>
      </p:sp>
      <p:cxnSp>
        <p:nvCxnSpPr>
          <p:cNvPr id="17" name="Straight Arrow Connector 25"/>
          <p:cNvCxnSpPr/>
          <p:nvPr/>
        </p:nvCxnSpPr>
        <p:spPr>
          <a:xfrm>
            <a:off x="7081817" y="3521033"/>
            <a:ext cx="121902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6"/>
          <p:cNvSpPr txBox="1"/>
          <p:nvPr/>
        </p:nvSpPr>
        <p:spPr>
          <a:xfrm>
            <a:off x="7100338" y="3021294"/>
            <a:ext cx="1447595" cy="1034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C#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Models</a:t>
            </a:r>
          </a:p>
        </p:txBody>
      </p:sp>
      <p:sp>
        <p:nvSpPr>
          <p:cNvPr id="19" name="Rectangle 27"/>
          <p:cNvSpPr/>
          <p:nvPr/>
        </p:nvSpPr>
        <p:spPr>
          <a:xfrm>
            <a:off x="2967601" y="2052660"/>
            <a:ext cx="1066648" cy="29713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0" name="Rectangle 28"/>
          <p:cNvSpPr/>
          <p:nvPr/>
        </p:nvSpPr>
        <p:spPr>
          <a:xfrm>
            <a:off x="3119979" y="2205038"/>
            <a:ext cx="1066648" cy="29713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Rectangle 29"/>
          <p:cNvSpPr/>
          <p:nvPr/>
        </p:nvSpPr>
        <p:spPr>
          <a:xfrm>
            <a:off x="5786600" y="2052660"/>
            <a:ext cx="990459" cy="29713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/>
              <a:t>ViewModel</a:t>
            </a:r>
            <a:endParaRPr lang="en-US" dirty="0"/>
          </a:p>
        </p:txBody>
      </p:sp>
      <p:sp>
        <p:nvSpPr>
          <p:cNvPr id="22" name="Rectangle 30"/>
          <p:cNvSpPr/>
          <p:nvPr/>
        </p:nvSpPr>
        <p:spPr>
          <a:xfrm>
            <a:off x="5938979" y="2205038"/>
            <a:ext cx="990459" cy="29713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/>
              <a:t>ViewModel</a:t>
            </a:r>
            <a:endParaRPr lang="en-US" dirty="0"/>
          </a:p>
        </p:txBody>
      </p:sp>
      <p:sp>
        <p:nvSpPr>
          <p:cNvPr id="23" name="Rectangle 31"/>
          <p:cNvSpPr/>
          <p:nvPr/>
        </p:nvSpPr>
        <p:spPr>
          <a:xfrm>
            <a:off x="8605600" y="2073439"/>
            <a:ext cx="990459" cy="29505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4" name="Rectangle 32"/>
          <p:cNvSpPr/>
          <p:nvPr/>
        </p:nvSpPr>
        <p:spPr>
          <a:xfrm>
            <a:off x="8757979" y="2225817"/>
            <a:ext cx="990459" cy="29505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5" name="Rectangle 33"/>
          <p:cNvSpPr/>
          <p:nvPr/>
        </p:nvSpPr>
        <p:spPr>
          <a:xfrm>
            <a:off x="2815222" y="5500171"/>
            <a:ext cx="6964788" cy="503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Cross Platform</a:t>
            </a:r>
          </a:p>
        </p:txBody>
      </p:sp>
      <p:sp>
        <p:nvSpPr>
          <p:cNvPr id="27" name="Title 2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b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11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/>
            <a:r>
              <a:rPr lang="pt-BR" sz="4800" dirty="0"/>
              <a:t>MVVM</a:t>
            </a:r>
          </a:p>
        </p:txBody>
      </p:sp>
    </p:spTree>
    <p:extLst>
      <p:ext uri="{BB962C8B-B14F-4D97-AF65-F5344CB8AC3E}">
        <p14:creationId xmlns:p14="http://schemas.microsoft.com/office/powerpoint/2010/main" val="2301625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F2927"/>
                                      </p:to>
                                    </p:animClr>
                                    <p:set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F2927"/>
                                      </p:to>
                                    </p:animClr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F2927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/>
      <p:bldP spid="16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y MVVM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cs typeface="Helvetica" panose="020B0604020202020204" pitchFamily="34" charset="0"/>
              </a:rPr>
              <a:t>Binding </a:t>
            </a:r>
            <a:r>
              <a:rPr lang="en-US" sz="3200" dirty="0" err="1">
                <a:cs typeface="Helvetica" panose="020B0604020202020204" pitchFamily="34" charset="0"/>
              </a:rPr>
              <a:t>es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una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características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incluida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en</a:t>
            </a:r>
            <a:r>
              <a:rPr lang="en-US" sz="3200" dirty="0">
                <a:cs typeface="Helvetica" panose="020B0604020202020204" pitchFamily="34" charset="0"/>
              </a:rPr>
              <a:t> Xamarin.Forms.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cs typeface="Helvetica" panose="020B0604020202020204" pitchFamily="34" charset="0"/>
              </a:rPr>
              <a:t>Permite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crear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asociaciones</a:t>
            </a:r>
            <a:r>
              <a:rPr lang="en-US" sz="3200" dirty="0">
                <a:cs typeface="Helvetica" panose="020B0604020202020204" pitchFamily="34" charset="0"/>
              </a:rPr>
              <a:t> entre </a:t>
            </a:r>
            <a:r>
              <a:rPr lang="en-US" sz="3200" dirty="0" err="1">
                <a:cs typeface="Helvetica" panose="020B0604020202020204" pitchFamily="34" charset="0"/>
              </a:rPr>
              <a:t>una</a:t>
            </a:r>
            <a:r>
              <a:rPr lang="en-US" sz="3200" dirty="0">
                <a:cs typeface="Helvetica" panose="020B0604020202020204" pitchFamily="34" charset="0"/>
              </a:rPr>
              <a:t> Fuente y un </a:t>
            </a:r>
            <a:r>
              <a:rPr lang="en-US" sz="3200" dirty="0" err="1">
                <a:cs typeface="Helvetica" panose="020B0604020202020204" pitchFamily="34" charset="0"/>
              </a:rPr>
              <a:t>destino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cs typeface="Helvetica" panose="020B0604020202020204" pitchFamily="34" charset="0"/>
              </a:rPr>
              <a:t>Permite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aplicar</a:t>
            </a:r>
            <a:r>
              <a:rPr lang="en-US" sz="3200" dirty="0">
                <a:cs typeface="Helvetica" panose="020B0604020202020204" pitchFamily="34" charset="0"/>
              </a:rPr>
              <a:t> MVVM </a:t>
            </a:r>
            <a:r>
              <a:rPr lang="en-US" sz="3200" dirty="0" err="1">
                <a:cs typeface="Helvetica" panose="020B0604020202020204" pitchFamily="34" charset="0"/>
              </a:rPr>
              <a:t>descoplando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Modelo</a:t>
            </a:r>
            <a:r>
              <a:rPr lang="en-US" sz="3200" dirty="0">
                <a:cs typeface="Helvetica" panose="020B0604020202020204" pitchFamily="34" charset="0"/>
              </a:rPr>
              <a:t> y Vista </a:t>
            </a:r>
            <a:r>
              <a:rPr lang="en-US" sz="3200" dirty="0" err="1">
                <a:cs typeface="Helvetica" panose="020B0604020202020204" pitchFamily="34" charset="0"/>
              </a:rPr>
              <a:t>interponiendo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una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capa</a:t>
            </a:r>
            <a:r>
              <a:rPr lang="en-US" sz="3200" dirty="0">
                <a:cs typeface="Helvetica" panose="020B0604020202020204" pitchFamily="34" charset="0"/>
              </a:rPr>
              <a:t> intermedia, la </a:t>
            </a:r>
            <a:r>
              <a:rPr lang="en-US" sz="3200" dirty="0" err="1">
                <a:cs typeface="Helvetica" panose="020B0604020202020204" pitchFamily="34" charset="0"/>
              </a:rPr>
              <a:t>ViewModel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4" name="Immagin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03" y="5269927"/>
            <a:ext cx="2322777" cy="634365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1451531" y="5387054"/>
            <a:ext cx="2126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spc="-5" dirty="0">
                <a:solidFill>
                  <a:srgbClr val="FFFFFF"/>
                </a:solidFill>
                <a:latin typeface="Segoe UI Light"/>
                <a:cs typeface="Segoe UI Light"/>
              </a:rPr>
              <a:t>Propiedad pública</a:t>
            </a:r>
            <a:endParaRPr lang="it-IT" sz="2000" dirty="0"/>
          </a:p>
        </p:txBody>
      </p:sp>
      <p:sp>
        <p:nvSpPr>
          <p:cNvPr id="6" name="object 14"/>
          <p:cNvSpPr txBox="1"/>
          <p:nvPr/>
        </p:nvSpPr>
        <p:spPr>
          <a:xfrm>
            <a:off x="7695756" y="5250877"/>
            <a:ext cx="2319655" cy="634365"/>
          </a:xfrm>
          <a:prstGeom prst="rect">
            <a:avLst/>
          </a:prstGeom>
          <a:solidFill>
            <a:srgbClr val="943735"/>
          </a:solidFill>
        </p:spPr>
        <p:txBody>
          <a:bodyPr vert="horz" wrap="square" lIns="0" tIns="167640" rIns="0" bIns="0" rtlCol="0">
            <a:spAutoFit/>
          </a:bodyPr>
          <a:lstStyle/>
          <a:p>
            <a:pPr marL="157480" defTabSz="914400">
              <a:spcBef>
                <a:spcPts val="1320"/>
              </a:spcBef>
            </a:pPr>
            <a:r>
              <a:rPr spc="-5" dirty="0">
                <a:solidFill>
                  <a:srgbClr val="FFFFFF"/>
                </a:solidFill>
                <a:latin typeface="Consolas"/>
                <a:cs typeface="Consolas"/>
              </a:rPr>
              <a:t>BindableProperty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12" name="Rectángulo 11"/>
          <p:cNvSpPr/>
          <p:nvPr/>
        </p:nvSpPr>
        <p:spPr bwMode="auto">
          <a:xfrm>
            <a:off x="4627089" y="4538805"/>
            <a:ext cx="2117957" cy="205850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6811143" y="5408704"/>
            <a:ext cx="818515" cy="378460"/>
          </a:xfrm>
          <a:custGeom>
            <a:avLst/>
            <a:gdLst/>
            <a:ahLst/>
            <a:cxnLst/>
            <a:rect l="l" t="t" r="r" b="b"/>
            <a:pathLst>
              <a:path w="818514" h="378460">
                <a:moveTo>
                  <a:pt x="188976" y="0"/>
                </a:moveTo>
                <a:lnTo>
                  <a:pt x="0" y="188975"/>
                </a:lnTo>
                <a:lnTo>
                  <a:pt x="188976" y="377952"/>
                </a:lnTo>
                <a:lnTo>
                  <a:pt x="188976" y="283464"/>
                </a:lnTo>
                <a:lnTo>
                  <a:pt x="723900" y="283464"/>
                </a:lnTo>
                <a:lnTo>
                  <a:pt x="818388" y="188975"/>
                </a:lnTo>
                <a:lnTo>
                  <a:pt x="723900" y="94487"/>
                </a:lnTo>
                <a:lnTo>
                  <a:pt x="188976" y="94487"/>
                </a:lnTo>
                <a:lnTo>
                  <a:pt x="188976" y="0"/>
                </a:lnTo>
                <a:close/>
              </a:path>
              <a:path w="818514" h="378460">
                <a:moveTo>
                  <a:pt x="723900" y="283464"/>
                </a:moveTo>
                <a:lnTo>
                  <a:pt x="629412" y="283464"/>
                </a:lnTo>
                <a:lnTo>
                  <a:pt x="629412" y="377952"/>
                </a:lnTo>
                <a:lnTo>
                  <a:pt x="723900" y="283464"/>
                </a:lnTo>
                <a:close/>
              </a:path>
              <a:path w="818514" h="378460">
                <a:moveTo>
                  <a:pt x="629412" y="0"/>
                </a:moveTo>
                <a:lnTo>
                  <a:pt x="629412" y="94487"/>
                </a:lnTo>
                <a:lnTo>
                  <a:pt x="723900" y="94487"/>
                </a:lnTo>
                <a:lnTo>
                  <a:pt x="62941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40270" y="5408704"/>
            <a:ext cx="818515" cy="378460"/>
          </a:xfrm>
          <a:custGeom>
            <a:avLst/>
            <a:gdLst/>
            <a:ahLst/>
            <a:cxnLst/>
            <a:rect l="l" t="t" r="r" b="b"/>
            <a:pathLst>
              <a:path w="818514" h="378460">
                <a:moveTo>
                  <a:pt x="188976" y="0"/>
                </a:moveTo>
                <a:lnTo>
                  <a:pt x="0" y="188975"/>
                </a:lnTo>
                <a:lnTo>
                  <a:pt x="188976" y="377952"/>
                </a:lnTo>
                <a:lnTo>
                  <a:pt x="188976" y="283464"/>
                </a:lnTo>
                <a:lnTo>
                  <a:pt x="723900" y="283464"/>
                </a:lnTo>
                <a:lnTo>
                  <a:pt x="818388" y="188975"/>
                </a:lnTo>
                <a:lnTo>
                  <a:pt x="723900" y="94487"/>
                </a:lnTo>
                <a:lnTo>
                  <a:pt x="188976" y="94487"/>
                </a:lnTo>
                <a:lnTo>
                  <a:pt x="188976" y="0"/>
                </a:lnTo>
                <a:close/>
              </a:path>
              <a:path w="818514" h="378460">
                <a:moveTo>
                  <a:pt x="723900" y="283464"/>
                </a:moveTo>
                <a:lnTo>
                  <a:pt x="629412" y="283464"/>
                </a:lnTo>
                <a:lnTo>
                  <a:pt x="629412" y="377952"/>
                </a:lnTo>
                <a:lnTo>
                  <a:pt x="723900" y="283464"/>
                </a:lnTo>
                <a:close/>
              </a:path>
              <a:path w="818514" h="378460">
                <a:moveTo>
                  <a:pt x="629412" y="0"/>
                </a:moveTo>
                <a:lnTo>
                  <a:pt x="629412" y="94487"/>
                </a:lnTo>
                <a:lnTo>
                  <a:pt x="723900" y="94487"/>
                </a:lnTo>
                <a:lnTo>
                  <a:pt x="62941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446153" y="4895824"/>
            <a:ext cx="68262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/>
            <a:r>
              <a:rPr spc="15" dirty="0">
                <a:solidFill>
                  <a:prstClr val="black"/>
                </a:solidFill>
                <a:latin typeface="Segoe UI Light"/>
                <a:cs typeface="Segoe UI Light"/>
              </a:rPr>
              <a:t>S</a:t>
            </a:r>
            <a:r>
              <a:rPr spc="5" dirty="0">
                <a:solidFill>
                  <a:prstClr val="black"/>
                </a:solidFill>
                <a:latin typeface="Segoe UI Light"/>
                <a:cs typeface="Segoe UI Light"/>
              </a:rPr>
              <a:t>ou</a:t>
            </a:r>
            <a:r>
              <a:rPr spc="-35" dirty="0">
                <a:solidFill>
                  <a:prstClr val="black"/>
                </a:solidFill>
                <a:latin typeface="Segoe UI Light"/>
                <a:cs typeface="Segoe UI Light"/>
              </a:rPr>
              <a:t>r</a:t>
            </a:r>
            <a:r>
              <a:rPr dirty="0">
                <a:solidFill>
                  <a:prstClr val="black"/>
                </a:solidFill>
                <a:latin typeface="Segoe UI Light"/>
                <a:cs typeface="Segoe UI Light"/>
              </a:rPr>
              <a:t>ce</a:t>
            </a:r>
          </a:p>
        </p:txBody>
      </p:sp>
      <p:sp>
        <p:nvSpPr>
          <p:cNvPr id="18" name="object 8"/>
          <p:cNvSpPr txBox="1"/>
          <p:nvPr/>
        </p:nvSpPr>
        <p:spPr>
          <a:xfrm>
            <a:off x="7695756" y="4895823"/>
            <a:ext cx="6826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/>
            <a:r>
              <a:rPr lang="es-ES" spc="15" dirty="0">
                <a:solidFill>
                  <a:prstClr val="black"/>
                </a:solidFill>
                <a:latin typeface="Segoe UI Light"/>
                <a:cs typeface="Segoe UI Light"/>
              </a:rPr>
              <a:t>Target</a:t>
            </a:r>
            <a:endParaRPr dirty="0">
              <a:solidFill>
                <a:prstClr val="black"/>
              </a:solidFill>
              <a:latin typeface="Segoe UI Light"/>
              <a:cs typeface="Segoe UI Light"/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4627089" y="4730934"/>
            <a:ext cx="211795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 defTabSz="914400"/>
            <a:r>
              <a:rPr sz="2400" spc="-10" dirty="0">
                <a:solidFill>
                  <a:srgbClr val="FFFFFF"/>
                </a:solidFill>
                <a:latin typeface="Consolas"/>
                <a:cs typeface="Consolas"/>
              </a:rPr>
              <a:t>Bind</a:t>
            </a:r>
            <a:r>
              <a:rPr sz="2400" dirty="0">
                <a:solidFill>
                  <a:srgbClr val="FFFFFF"/>
                </a:solidFill>
                <a:latin typeface="Consolas"/>
                <a:cs typeface="Consolas"/>
              </a:rPr>
              <a:t>ing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5334711" y="5254656"/>
            <a:ext cx="6673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0" spc="-15" dirty="0">
                <a:solidFill>
                  <a:schemeClr val="bg1"/>
                </a:solidFill>
                <a:latin typeface="Segoe UI Light"/>
                <a:cs typeface="Segoe UI Light"/>
              </a:rPr>
              <a:t>OneWay</a:t>
            </a:r>
            <a:endParaRPr sz="14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5334711" y="5525623"/>
            <a:ext cx="6426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0" spc="-35" dirty="0">
                <a:solidFill>
                  <a:schemeClr val="bg1"/>
                </a:solidFill>
                <a:latin typeface="Segoe UI Light"/>
                <a:cs typeface="Segoe UI Light"/>
              </a:rPr>
              <a:t>TwoWay</a:t>
            </a:r>
            <a:endParaRPr sz="14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sp>
        <p:nvSpPr>
          <p:cNvPr id="22" name="object 19"/>
          <p:cNvSpPr txBox="1"/>
          <p:nvPr/>
        </p:nvSpPr>
        <p:spPr>
          <a:xfrm>
            <a:off x="5016777" y="5777520"/>
            <a:ext cx="13385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0" spc="-25" dirty="0">
                <a:solidFill>
                  <a:schemeClr val="bg1"/>
                </a:solidFill>
                <a:latin typeface="Segoe UI Light"/>
                <a:cs typeface="Segoe UI Light"/>
              </a:rPr>
              <a:t>OneWayToSource</a:t>
            </a:r>
            <a:endParaRPr sz="14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701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642749" y="4747560"/>
            <a:ext cx="9487163" cy="44892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3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801801" y="4244257"/>
            <a:ext cx="489478" cy="420808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18643" y="5189125"/>
            <a:ext cx="9487163" cy="89564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961" dirty="0"/>
              <a:t>Microsoft </a:t>
            </a:r>
            <a:r>
              <a:rPr lang="es-CO" sz="1961" dirty="0" err="1"/>
              <a:t>Certified</a:t>
            </a:r>
            <a:r>
              <a:rPr lang="es-CO" sz="1961" dirty="0"/>
              <a:t> </a:t>
            </a:r>
            <a:r>
              <a:rPr lang="es-CO" sz="1961" dirty="0" err="1"/>
              <a:t>Solution</a:t>
            </a:r>
            <a:r>
              <a:rPr lang="es-CO" sz="1961" dirty="0"/>
              <a:t> </a:t>
            </a:r>
            <a:r>
              <a:rPr lang="es-CO" sz="1961" dirty="0" err="1"/>
              <a:t>Developer</a:t>
            </a:r>
            <a:endParaRPr lang="en-US" sz="196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315067" y="4172005"/>
            <a:ext cx="3475864" cy="28265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3137" dirty="0"/>
              <a:t>@</a:t>
            </a:r>
            <a:r>
              <a:rPr lang="es-CO" sz="3137" dirty="0" err="1"/>
              <a:t>serandvaraco</a:t>
            </a:r>
            <a:endParaRPr lang="en-US" sz="3137" dirty="0"/>
          </a:p>
          <a:p>
            <a:endParaRPr lang="en-US" sz="3137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035082" y="1054696"/>
            <a:ext cx="4390579" cy="3878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487801" y="5209681"/>
            <a:ext cx="5704200" cy="1357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745" b="1" dirty="0"/>
              <a:t>https://github.com/serandvaraco</a:t>
            </a:r>
          </a:p>
          <a:p>
            <a:pPr algn="ctr"/>
            <a:r>
              <a:rPr lang="es-MX" sz="2745" b="1" dirty="0"/>
              <a:t>http://unespacioparanet.com</a:t>
            </a:r>
          </a:p>
          <a:p>
            <a:pPr algn="ctr"/>
            <a:r>
              <a:rPr lang="es-MX" sz="2745" b="1" dirty="0"/>
              <a:t>http://fb.com/unespacioparanet</a:t>
            </a:r>
          </a:p>
        </p:txBody>
      </p:sp>
    </p:spTree>
    <p:extLst>
      <p:ext uri="{BB962C8B-B14F-4D97-AF65-F5344CB8AC3E}">
        <p14:creationId xmlns:p14="http://schemas.microsoft.com/office/powerpoint/2010/main" val="2648423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Bindings, el </a:t>
            </a:r>
            <a:r>
              <a:rPr lang="en-US" dirty="0" err="1"/>
              <a:t>funcionamiento</a:t>
            </a:r>
            <a:endParaRPr lang="en-US" dirty="0"/>
          </a:p>
        </p:txBody>
      </p:sp>
      <p:sp>
        <p:nvSpPr>
          <p:cNvPr id="4" name="Rettangolo 104"/>
          <p:cNvSpPr/>
          <p:nvPr/>
        </p:nvSpPr>
        <p:spPr>
          <a:xfrm>
            <a:off x="306103" y="1399190"/>
            <a:ext cx="11452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BindableObject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INotifyPropertyChanged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2B91AF"/>
                </a:solidFill>
                <a:latin typeface="Consolas" panose="020B0609020204030204" pitchFamily="49" charset="0"/>
              </a:rPr>
              <a:t>PropertyChangedEventHandler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PropertyChanged;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OnPropertyChanged([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CallerMemberName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propertyName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400" dirty="0">
                <a:solidFill>
                  <a:srgbClr val="2B91AF"/>
                </a:solidFill>
                <a:latin typeface="Consolas" panose="020B0609020204030204" pitchFamily="49" charset="0"/>
              </a:rPr>
              <a:t>PropertyChangedEventHandler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handler = PropertyChanged;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(handler !=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handler(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PropertyChangedEventArgs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(propertyName));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400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400" dirty="0"/>
          </a:p>
        </p:txBody>
      </p:sp>
      <p:sp>
        <p:nvSpPr>
          <p:cNvPr id="5" name="object 5"/>
          <p:cNvSpPr/>
          <p:nvPr/>
        </p:nvSpPr>
        <p:spPr>
          <a:xfrm>
            <a:off x="269240" y="1339734"/>
            <a:ext cx="11655840" cy="2333991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ángulo 5"/>
          <p:cNvSpPr/>
          <p:nvPr/>
        </p:nvSpPr>
        <p:spPr>
          <a:xfrm>
            <a:off x="2945824" y="5394748"/>
            <a:ext cx="6548331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en-US" sz="3200" i="1" dirty="0">
                <a:latin typeface="Segoe UI Light"/>
                <a:cs typeface="Segoe UI Light"/>
              </a:rPr>
              <a:t>“</a:t>
            </a:r>
            <a:r>
              <a:rPr lang="en-US" i="1" dirty="0">
                <a:latin typeface="Segoe UI Light"/>
                <a:cs typeface="Segoe UI Light"/>
              </a:rPr>
              <a:t>No enlaces </a:t>
            </a:r>
            <a:r>
              <a:rPr lang="en-US" i="1" dirty="0" err="1">
                <a:latin typeface="Segoe UI Light"/>
                <a:cs typeface="Segoe UI Light"/>
              </a:rPr>
              <a:t>cosas</a:t>
            </a:r>
            <a:r>
              <a:rPr lang="en-US" i="1" dirty="0">
                <a:latin typeface="Segoe UI Light"/>
                <a:cs typeface="Segoe UI Light"/>
              </a:rPr>
              <a:t> que se </a:t>
            </a:r>
            <a:r>
              <a:rPr lang="en-US" i="1" dirty="0" err="1">
                <a:latin typeface="Segoe UI Light"/>
                <a:cs typeface="Segoe UI Light"/>
              </a:rPr>
              <a:t>pueden</a:t>
            </a:r>
            <a:r>
              <a:rPr lang="en-US" i="1" dirty="0">
                <a:latin typeface="Segoe UI Light"/>
                <a:cs typeface="Segoe UI Light"/>
              </a:rPr>
              <a:t> </a:t>
            </a:r>
            <a:r>
              <a:rPr lang="en-US" i="1" dirty="0" err="1">
                <a:latin typeface="Segoe UI Light"/>
                <a:cs typeface="Segoe UI Light"/>
              </a:rPr>
              <a:t>establecer</a:t>
            </a:r>
            <a:r>
              <a:rPr lang="en-US" i="1" dirty="0">
                <a:latin typeface="Segoe UI Light"/>
                <a:cs typeface="Segoe UI Light"/>
              </a:rPr>
              <a:t> de forma </a:t>
            </a:r>
            <a:r>
              <a:rPr lang="en-US" i="1" dirty="0" err="1">
                <a:latin typeface="Segoe UI Light"/>
                <a:cs typeface="Segoe UI Light"/>
              </a:rPr>
              <a:t>estática</a:t>
            </a:r>
            <a:r>
              <a:rPr lang="en-US" sz="3200" i="1" dirty="0">
                <a:latin typeface="Segoe UI Light"/>
                <a:cs typeface="Segoe UI Light"/>
              </a:rPr>
              <a:t>”</a:t>
            </a:r>
            <a:endParaRPr lang="it-IT" i="1" dirty="0">
              <a:latin typeface="Segoe UI Light"/>
              <a:cs typeface="Segoe UI Light"/>
            </a:endParaRPr>
          </a:p>
        </p:txBody>
      </p:sp>
      <p:sp>
        <p:nvSpPr>
          <p:cNvPr id="7" name="Rettangolo 2"/>
          <p:cNvSpPr/>
          <p:nvPr/>
        </p:nvSpPr>
        <p:spPr>
          <a:xfrm>
            <a:off x="6523491" y="6000042"/>
            <a:ext cx="4046749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0" dirty="0">
                <a:solidFill>
                  <a:srgbClr val="505050"/>
                </a:solidFill>
                <a:latin typeface="Segoe UI Light"/>
                <a:cs typeface="Segoe UI Light"/>
              </a:rPr>
              <a:t>Jason Smith - Evolve 2016</a:t>
            </a:r>
            <a:endParaRPr lang="it-IT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497ECA-E8C5-4745-9BE8-17171444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11" y="3966144"/>
            <a:ext cx="10483352" cy="13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2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“</a:t>
            </a:r>
            <a:r>
              <a:rPr lang="en-US" sz="6000" dirty="0" err="1"/>
              <a:t>Midiendo</a:t>
            </a:r>
            <a:r>
              <a:rPr lang="en-US" sz="6000" dirty="0"/>
              <a:t>” </a:t>
            </a:r>
            <a:r>
              <a:rPr lang="en-US" sz="6000" dirty="0" err="1"/>
              <a:t>Bindinds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7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076450"/>
            <a:ext cx="11652250" cy="1800225"/>
          </a:xfr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06050758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Compilación</a:t>
            </a:r>
            <a:r>
              <a:rPr lang="en-US" dirty="0"/>
              <a:t> de </a:t>
            </a:r>
            <a:r>
              <a:rPr lang="en-US" dirty="0" err="1"/>
              <a:t>Xaml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580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Xamarin.Forms</a:t>
            </a:r>
            <a:endParaRPr lang="en-US" sz="2400" dirty="0">
              <a:cs typeface="Helvetica" panose="020B0604020202020204" pitchFamily="34" charset="0"/>
            </a:endParaRPr>
          </a:p>
        </p:txBody>
      </p:sp>
      <p:sp>
        <p:nvSpPr>
          <p:cNvPr id="4" name="Elaborazione 17"/>
          <p:cNvSpPr/>
          <p:nvPr/>
        </p:nvSpPr>
        <p:spPr bwMode="auto">
          <a:xfrm>
            <a:off x="8580437" y="2869960"/>
            <a:ext cx="2133600" cy="7620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Layout</a:t>
            </a:r>
          </a:p>
        </p:txBody>
      </p:sp>
      <p:sp>
        <p:nvSpPr>
          <p:cNvPr id="5" name="Elaborazione 20"/>
          <p:cNvSpPr/>
          <p:nvPr/>
        </p:nvSpPr>
        <p:spPr bwMode="auto">
          <a:xfrm>
            <a:off x="8580437" y="1458187"/>
            <a:ext cx="2133600" cy="7620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Page</a:t>
            </a:r>
          </a:p>
        </p:txBody>
      </p:sp>
      <p:cxnSp>
        <p:nvCxnSpPr>
          <p:cNvPr id="6" name="Connettore 2 26"/>
          <p:cNvCxnSpPr>
            <a:stCxn id="5" idx="2"/>
            <a:endCxn id="4" idx="0"/>
          </p:cNvCxnSpPr>
          <p:nvPr/>
        </p:nvCxnSpPr>
        <p:spPr>
          <a:xfrm>
            <a:off x="9647237" y="2220187"/>
            <a:ext cx="0" cy="649773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aborazione 45"/>
          <p:cNvSpPr/>
          <p:nvPr/>
        </p:nvSpPr>
        <p:spPr bwMode="auto">
          <a:xfrm>
            <a:off x="9647237" y="4281971"/>
            <a:ext cx="1219201" cy="762000"/>
          </a:xfrm>
          <a:prstGeom prst="flowChartProcess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View2</a:t>
            </a:r>
          </a:p>
        </p:txBody>
      </p:sp>
      <p:cxnSp>
        <p:nvCxnSpPr>
          <p:cNvPr id="10" name="Connettore 2 48"/>
          <p:cNvCxnSpPr>
            <a:cxnSpLocks/>
            <a:stCxn id="4" idx="2"/>
            <a:endCxn id="12" idx="0"/>
          </p:cNvCxnSpPr>
          <p:nvPr/>
        </p:nvCxnSpPr>
        <p:spPr>
          <a:xfrm flipH="1">
            <a:off x="8809038" y="3631960"/>
            <a:ext cx="838199" cy="623478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50"/>
          <p:cNvCxnSpPr>
            <a:stCxn id="4" idx="2"/>
            <a:endCxn id="9" idx="0"/>
          </p:cNvCxnSpPr>
          <p:nvPr/>
        </p:nvCxnSpPr>
        <p:spPr>
          <a:xfrm>
            <a:off x="9647237" y="3631960"/>
            <a:ext cx="609601" cy="65001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aborazione 46"/>
          <p:cNvSpPr/>
          <p:nvPr/>
        </p:nvSpPr>
        <p:spPr bwMode="auto">
          <a:xfrm>
            <a:off x="8199437" y="4255438"/>
            <a:ext cx="1219201" cy="762000"/>
          </a:xfrm>
          <a:prstGeom prst="flowChartProcess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View1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350758" y="2174937"/>
            <a:ext cx="76200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Helvetica" panose="020B0604020202020204" pitchFamily="34" charset="0"/>
              </a:rPr>
              <a:t>Una </a:t>
            </a:r>
            <a:r>
              <a:rPr lang="en-US" sz="3200" b="1" dirty="0">
                <a:cs typeface="Helvetica" panose="020B0604020202020204" pitchFamily="34" charset="0"/>
              </a:rPr>
              <a:t>View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es</a:t>
            </a:r>
            <a:r>
              <a:rPr lang="en-US" sz="3200" dirty="0">
                <a:cs typeface="Helvetica" panose="020B0604020202020204" pitchFamily="34" charset="0"/>
              </a:rPr>
              <a:t> un </a:t>
            </a:r>
            <a:r>
              <a:rPr lang="en-US" sz="3200" dirty="0" err="1">
                <a:cs typeface="Helvetica" panose="020B0604020202020204" pitchFamily="34" charset="0"/>
              </a:rPr>
              <a:t>elemento</a:t>
            </a:r>
            <a:r>
              <a:rPr lang="en-US" sz="3200" dirty="0">
                <a:cs typeface="Helvetica" panose="020B0604020202020204" pitchFamily="34" charset="0"/>
              </a:rPr>
              <a:t> de bajo </a:t>
            </a:r>
            <a:r>
              <a:rPr lang="en-US" sz="3200" dirty="0" err="1">
                <a:cs typeface="Helvetica" panose="020B0604020202020204" pitchFamily="34" charset="0"/>
              </a:rPr>
              <a:t>nivel</a:t>
            </a:r>
            <a:r>
              <a:rPr lang="en-US" sz="3200" dirty="0">
                <a:cs typeface="Helvetica" panose="020B0604020202020204" pitchFamily="34" charset="0"/>
              </a:rPr>
              <a:t> que </a:t>
            </a:r>
            <a:r>
              <a:rPr lang="en-US" sz="3200" dirty="0" err="1">
                <a:cs typeface="Helvetica" panose="020B0604020202020204" pitchFamily="34" charset="0"/>
              </a:rPr>
              <a:t>representa</a:t>
            </a:r>
            <a:r>
              <a:rPr lang="en-US" sz="3200" dirty="0">
                <a:cs typeface="Helvetica" panose="020B0604020202020204" pitchFamily="34" charset="0"/>
              </a:rPr>
              <a:t> un </a:t>
            </a:r>
            <a:r>
              <a:rPr lang="en-US" sz="3200" dirty="0" err="1">
                <a:cs typeface="Helvetica" panose="020B0604020202020204" pitchFamily="34" charset="0"/>
              </a:rPr>
              <a:t>nodo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en</a:t>
            </a:r>
            <a:r>
              <a:rPr lang="en-US" sz="3200" dirty="0">
                <a:cs typeface="Helvetica" panose="020B0604020202020204" pitchFamily="34" charset="0"/>
              </a:rPr>
              <a:t> el </a:t>
            </a:r>
            <a:r>
              <a:rPr lang="en-US" sz="3200" b="1" dirty="0" err="1">
                <a:cs typeface="Helvetica" panose="020B0604020202020204" pitchFamily="34" charset="0"/>
              </a:rPr>
              <a:t>árbol</a:t>
            </a:r>
            <a:r>
              <a:rPr lang="en-US" sz="3200" b="1" dirty="0">
                <a:cs typeface="Helvetica" panose="020B0604020202020204" pitchFamily="34" charset="0"/>
              </a:rPr>
              <a:t> visual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Helvetica" panose="020B0604020202020204" pitchFamily="34" charset="0"/>
              </a:rPr>
              <a:t>Toda View </a:t>
            </a:r>
            <a:r>
              <a:rPr lang="en-US" sz="3200" dirty="0" err="1">
                <a:cs typeface="Helvetica" panose="020B0604020202020204" pitchFamily="34" charset="0"/>
              </a:rPr>
              <a:t>cuenta</a:t>
            </a:r>
            <a:r>
              <a:rPr lang="en-US" sz="3200" dirty="0">
                <a:cs typeface="Helvetica" panose="020B0604020202020204" pitchFamily="34" charset="0"/>
              </a:rPr>
              <a:t> con </a:t>
            </a:r>
            <a:r>
              <a:rPr lang="en-US" sz="3200" dirty="0" err="1">
                <a:cs typeface="Helvetica" panose="020B0604020202020204" pitchFamily="34" charset="0"/>
              </a:rPr>
              <a:t>una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serie</a:t>
            </a:r>
            <a:r>
              <a:rPr lang="en-US" sz="3200" dirty="0">
                <a:cs typeface="Helvetica" panose="020B0604020202020204" pitchFamily="34" charset="0"/>
              </a:rPr>
              <a:t> de </a:t>
            </a:r>
            <a:r>
              <a:rPr lang="en-US" sz="3200" dirty="0" err="1">
                <a:cs typeface="Helvetica" panose="020B0604020202020204" pitchFamily="34" charset="0"/>
              </a:rPr>
              <a:t>propiedades</a:t>
            </a:r>
            <a:r>
              <a:rPr lang="en-US" sz="3200" dirty="0">
                <a:cs typeface="Helvetica" panose="020B0604020202020204" pitchFamily="34" charset="0"/>
              </a:rPr>
              <a:t> y </a:t>
            </a:r>
            <a:r>
              <a:rPr lang="en-US" sz="3200" dirty="0" err="1">
                <a:cs typeface="Helvetica" panose="020B0604020202020204" pitchFamily="34" charset="0"/>
              </a:rPr>
              <a:t>eventos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Helvetica" panose="020B0604020202020204" pitchFamily="34" charset="0"/>
              </a:rPr>
              <a:t>Ejemplos</a:t>
            </a:r>
            <a:r>
              <a:rPr lang="en-US" sz="3200" dirty="0">
                <a:cs typeface="Helvetica" panose="020B0604020202020204" pitchFamily="34" charset="0"/>
              </a:rPr>
              <a:t>: Label, Button,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1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Creación</a:t>
            </a:r>
            <a:r>
              <a:rPr lang="en-US" dirty="0"/>
              <a:t> de 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cs typeface="Helvetica" panose="020B0604020202020204" pitchFamily="34" charset="0"/>
              </a:rPr>
              <a:t>La </a:t>
            </a:r>
            <a:r>
              <a:rPr lang="en-US" sz="4000" b="1" dirty="0" err="1">
                <a:cs typeface="Helvetica" panose="020B0604020202020204" pitchFamily="34" charset="0"/>
              </a:rPr>
              <a:t>creación</a:t>
            </a:r>
            <a:r>
              <a:rPr lang="en-US" sz="4000" dirty="0">
                <a:cs typeface="Helvetica" panose="020B0604020202020204" pitchFamily="34" charset="0"/>
              </a:rPr>
              <a:t> de </a:t>
            </a:r>
            <a:r>
              <a:rPr lang="en-US" sz="4000" dirty="0" err="1">
                <a:cs typeface="Helvetica" panose="020B0604020202020204" pitchFamily="34" charset="0"/>
              </a:rPr>
              <a:t>una</a:t>
            </a:r>
            <a:r>
              <a:rPr lang="en-US" sz="4000" dirty="0">
                <a:cs typeface="Helvetica" panose="020B0604020202020204" pitchFamily="34" charset="0"/>
              </a:rPr>
              <a:t> View </a:t>
            </a:r>
            <a:r>
              <a:rPr lang="en-US" sz="4000" dirty="0" err="1">
                <a:cs typeface="Helvetica" panose="020B0604020202020204" pitchFamily="34" charset="0"/>
              </a:rPr>
              <a:t>en</a:t>
            </a:r>
            <a:r>
              <a:rPr lang="en-US" sz="4000" dirty="0">
                <a:cs typeface="Helvetica" panose="020B0604020202020204" pitchFamily="34" charset="0"/>
              </a:rPr>
              <a:t> Xamarin.Forms se divide </a:t>
            </a:r>
            <a:r>
              <a:rPr lang="en-US" sz="4000" dirty="0" err="1">
                <a:cs typeface="Helvetica" panose="020B0604020202020204" pitchFamily="34" charset="0"/>
              </a:rPr>
              <a:t>en</a:t>
            </a:r>
            <a:r>
              <a:rPr lang="en-US" sz="4000" dirty="0">
                <a:cs typeface="Helvetica" panose="020B0604020202020204" pitchFamily="34" charset="0"/>
              </a:rPr>
              <a:t> dos </a:t>
            </a:r>
            <a:r>
              <a:rPr lang="en-US" sz="4000" dirty="0" err="1">
                <a:cs typeface="Helvetica" panose="020B0604020202020204" pitchFamily="34" charset="0"/>
              </a:rPr>
              <a:t>fases</a:t>
            </a:r>
            <a:r>
              <a:rPr lang="en-US" sz="4000" dirty="0">
                <a:cs typeface="Helvetica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cs typeface="Helvetica" panose="020B0604020202020204" pitchFamily="34" charset="0"/>
              </a:rPr>
              <a:t>Inflating</a:t>
            </a:r>
            <a:r>
              <a:rPr lang="en-US" sz="4000" dirty="0">
                <a:cs typeface="Helvetica" panose="020B0604020202020204" pitchFamily="34" charset="0"/>
              </a:rPr>
              <a:t>: </a:t>
            </a:r>
            <a:r>
              <a:rPr lang="en-US" sz="4000" dirty="0" err="1">
                <a:cs typeface="Helvetica" panose="020B0604020202020204" pitchFamily="34" charset="0"/>
              </a:rPr>
              <a:t>Instanciar</a:t>
            </a:r>
            <a:r>
              <a:rPr lang="en-US" sz="4000" dirty="0">
                <a:cs typeface="Helvetica" panose="020B0604020202020204" pitchFamily="34" charset="0"/>
              </a:rPr>
              <a:t> la vista.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cs typeface="Helvetica" panose="020B0604020202020204" pitchFamily="34" charset="0"/>
              </a:rPr>
              <a:t>Rendering</a:t>
            </a:r>
            <a:r>
              <a:rPr lang="en-US" sz="4000" dirty="0">
                <a:cs typeface="Helvetica" panose="020B0604020202020204" pitchFamily="34" charset="0"/>
              </a:rPr>
              <a:t>: </a:t>
            </a:r>
            <a:r>
              <a:rPr lang="en-US" sz="4000" dirty="0" err="1">
                <a:cs typeface="Helvetica" panose="020B0604020202020204" pitchFamily="34" charset="0"/>
              </a:rPr>
              <a:t>Añadir</a:t>
            </a:r>
            <a:r>
              <a:rPr lang="en-US" sz="4000" dirty="0">
                <a:cs typeface="Helvetica" panose="020B0604020202020204" pitchFamily="34" charset="0"/>
              </a:rPr>
              <a:t> al </a:t>
            </a:r>
            <a:r>
              <a:rPr lang="en-US" sz="4000" dirty="0" err="1">
                <a:cs typeface="Helvetica" panose="020B0604020202020204" pitchFamily="34" charset="0"/>
              </a:rPr>
              <a:t>árbol</a:t>
            </a:r>
            <a:r>
              <a:rPr lang="en-US" sz="4000" dirty="0">
                <a:cs typeface="Helvetica" panose="020B0604020202020204" pitchFamily="34" charset="0"/>
              </a:rPr>
              <a:t> visual.</a:t>
            </a:r>
          </a:p>
        </p:txBody>
      </p:sp>
    </p:spTree>
    <p:extLst>
      <p:ext uri="{BB962C8B-B14F-4D97-AF65-F5344CB8AC3E}">
        <p14:creationId xmlns:p14="http://schemas.microsoft.com/office/powerpoint/2010/main" val="184880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MainView()</a:t>
            </a:r>
          </a:p>
          <a:p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stackLayout =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StackLayout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stackLayout.Children.Add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Text =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«Click me!"</a:t>
            </a:r>
            <a:endParaRPr lang="it-IT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it-IT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2400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endParaRPr lang="it-IT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0758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MainView()</a:t>
            </a:r>
          </a:p>
          <a:p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2400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</a:p>
          <a:p>
            <a:endParaRPr lang="it-IT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Content = stackLayout;</a:t>
            </a:r>
          </a:p>
          <a:p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2400" dirty="0"/>
          </a:p>
          <a:p>
            <a:endParaRPr lang="en-US"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1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con 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No </a:t>
            </a:r>
            <a:r>
              <a:rPr lang="en-US" sz="3600" dirty="0" err="1">
                <a:cs typeface="Helvetica" panose="020B0604020202020204" pitchFamily="34" charset="0"/>
              </a:rPr>
              <a:t>especificar</a:t>
            </a:r>
            <a:r>
              <a:rPr lang="en-US" sz="3600" dirty="0">
                <a:cs typeface="Helvetica" panose="020B0604020202020204" pitchFamily="34" charset="0"/>
              </a:rPr>
              <a:t> las </a:t>
            </a:r>
            <a:r>
              <a:rPr lang="en-US" sz="3600" dirty="0" err="1">
                <a:cs typeface="Helvetica" panose="020B0604020202020204" pitchFamily="34" charset="0"/>
              </a:rPr>
              <a:t>propiedades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b="1" dirty="0" err="1">
                <a:cs typeface="Helvetica" panose="020B0604020202020204" pitchFamily="34" charset="0"/>
              </a:rPr>
              <a:t>HorizontalOptions</a:t>
            </a:r>
            <a:r>
              <a:rPr lang="en-US" sz="3600" dirty="0">
                <a:cs typeface="Helvetica" panose="020B0604020202020204" pitchFamily="34" charset="0"/>
              </a:rPr>
              <a:t> y </a:t>
            </a:r>
            <a:r>
              <a:rPr lang="en-US" sz="3600" b="1" dirty="0" err="1">
                <a:cs typeface="Helvetica" panose="020B0604020202020204" pitchFamily="34" charset="0"/>
              </a:rPr>
              <a:t>VerticalOptions</a:t>
            </a:r>
            <a:r>
              <a:rPr lang="en-US" sz="3600" dirty="0">
                <a:cs typeface="Helvetica" panose="020B0604020202020204" pitchFamily="34" charset="0"/>
              </a:rPr>
              <a:t> con </a:t>
            </a:r>
            <a:r>
              <a:rPr lang="en-US" sz="3600" dirty="0" err="1">
                <a:cs typeface="Helvetica" panose="020B0604020202020204" pitchFamily="34" charset="0"/>
              </a:rPr>
              <a:t>sus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valores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por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defecto</a:t>
            </a:r>
            <a:r>
              <a:rPr lang="en-US" sz="3600" dirty="0">
                <a:cs typeface="Helvetica" panose="020B0604020202020204" pitchFamily="34" charset="0"/>
              </a:rPr>
              <a:t>. Se </a:t>
            </a:r>
            <a:r>
              <a:rPr lang="en-US" sz="3600" dirty="0" err="1">
                <a:cs typeface="Helvetica" panose="020B0604020202020204" pitchFamily="34" charset="0"/>
              </a:rPr>
              <a:t>desencadenan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diferentes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ciclos</a:t>
            </a:r>
            <a:r>
              <a:rPr lang="en-US" sz="3600" dirty="0">
                <a:cs typeface="Helvetica" panose="020B0604020202020204" pitchFamily="34" charset="0"/>
              </a:rPr>
              <a:t> con </a:t>
            </a:r>
            <a:r>
              <a:rPr lang="en-US" sz="3600" dirty="0" err="1">
                <a:cs typeface="Helvetica" panose="020B0604020202020204" pitchFamily="34" charset="0"/>
              </a:rPr>
              <a:t>cálculos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innecesarios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cs typeface="Helvetica" panose="020B0604020202020204" pitchFamily="34" charset="0"/>
              </a:rPr>
              <a:t>Rendimiento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muy</a:t>
            </a:r>
            <a:r>
              <a:rPr lang="en-US" sz="3600" dirty="0">
                <a:cs typeface="Helvetica" panose="020B0604020202020204" pitchFamily="34" charset="0"/>
              </a:rPr>
              <a:t> superior </a:t>
            </a:r>
            <a:r>
              <a:rPr lang="en-US" sz="3600" dirty="0" err="1">
                <a:cs typeface="Helvetica" panose="020B0604020202020204" pitchFamily="34" charset="0"/>
              </a:rPr>
              <a:t>utilizando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b="1" dirty="0" err="1">
                <a:cs typeface="Helvetica" panose="020B0604020202020204" pitchFamily="34" charset="0"/>
              </a:rPr>
              <a:t>TranslationX</a:t>
            </a:r>
            <a:r>
              <a:rPr lang="en-US" sz="3600" dirty="0">
                <a:cs typeface="Helvetica" panose="020B0604020202020204" pitchFamily="34" charset="0"/>
              </a:rPr>
              <a:t> y </a:t>
            </a:r>
            <a:r>
              <a:rPr lang="en-US" sz="3600" b="1" dirty="0" err="1">
                <a:cs typeface="Helvetica" panose="020B0604020202020204" pitchFamily="34" charset="0"/>
              </a:rPr>
              <a:t>TranslationY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lugar</a:t>
            </a:r>
            <a:r>
              <a:rPr lang="en-US" sz="3600" dirty="0">
                <a:cs typeface="Helvetica" panose="020B0604020202020204" pitchFamily="34" charset="0"/>
              </a:rPr>
              <a:t> de Margin para </a:t>
            </a:r>
            <a:r>
              <a:rPr lang="en-US" sz="3600" dirty="0" err="1">
                <a:cs typeface="Helvetica" panose="020B0604020202020204" pitchFamily="34" charset="0"/>
              </a:rPr>
              <a:t>posicionar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cs typeface="Helvetica" panose="020B0604020202020204" pitchFamily="34" charset="0"/>
              </a:rPr>
              <a:t>Evitar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modificar</a:t>
            </a:r>
            <a:r>
              <a:rPr lang="en-US" sz="3600" dirty="0">
                <a:cs typeface="Helvetica" panose="020B0604020202020204" pitchFamily="34" charset="0"/>
              </a:rPr>
              <a:t> la </a:t>
            </a:r>
            <a:r>
              <a:rPr lang="en-US" sz="3600" b="1" dirty="0">
                <a:cs typeface="Helvetica" panose="020B0604020202020204" pitchFamily="34" charset="0"/>
              </a:rPr>
              <a:t>Opacity</a:t>
            </a:r>
            <a:r>
              <a:rPr lang="en-US" sz="3600" dirty="0">
                <a:cs typeface="Helvetica" panose="020B0604020202020204" pitchFamily="34" charset="0"/>
              </a:rPr>
              <a:t> salvo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casos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necesarios</a:t>
            </a:r>
            <a:r>
              <a:rPr lang="en-US" sz="3600" dirty="0">
                <a:cs typeface="Helvetica" panose="020B0604020202020204" pitchFamily="34" charset="0"/>
              </a:rPr>
              <a:t>. </a:t>
            </a:r>
            <a:r>
              <a:rPr lang="en-US" sz="3600" dirty="0" err="1">
                <a:cs typeface="Helvetica" panose="020B0604020202020204" pitchFamily="34" charset="0"/>
              </a:rPr>
              <a:t>Costoso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sobretodo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Android.</a:t>
            </a:r>
            <a:endParaRPr lang="en-US"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5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076450"/>
            <a:ext cx="11652250" cy="1800225"/>
          </a:xfr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Views, </a:t>
            </a:r>
            <a:r>
              <a:rPr lang="en-US" sz="8000" dirty="0" err="1">
                <a:solidFill>
                  <a:schemeClr val="bg1"/>
                </a:solidFill>
              </a:rPr>
              <a:t>entrando</a:t>
            </a:r>
            <a:r>
              <a:rPr lang="en-US" sz="8000" dirty="0">
                <a:solidFill>
                  <a:schemeClr val="bg1"/>
                </a:solidFill>
              </a:rPr>
              <a:t> </a:t>
            </a:r>
            <a:r>
              <a:rPr lang="en-US" sz="8000" dirty="0" err="1">
                <a:solidFill>
                  <a:schemeClr val="bg1"/>
                </a:solidFill>
              </a:rPr>
              <a:t>en</a:t>
            </a:r>
            <a:r>
              <a:rPr lang="en-US" sz="8000" dirty="0">
                <a:solidFill>
                  <a:schemeClr val="bg1"/>
                </a:solidFill>
              </a:rPr>
              <a:t> </a:t>
            </a:r>
            <a:r>
              <a:rPr lang="en-US" sz="8000" dirty="0" err="1">
                <a:solidFill>
                  <a:schemeClr val="bg1"/>
                </a:solidFill>
              </a:rPr>
              <a:t>detalle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8388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</a:t>
            </a:r>
            <a:r>
              <a:rPr lang="en-US" b="1" dirty="0"/>
              <a:t>Label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Helvetica" panose="020B0604020202020204" pitchFamily="34" charset="0"/>
              </a:rPr>
              <a:t>Las </a:t>
            </a:r>
            <a:r>
              <a:rPr lang="en-US" sz="2400" dirty="0" err="1">
                <a:cs typeface="Helvetica" panose="020B0604020202020204" pitchFamily="34" charset="0"/>
              </a:rPr>
              <a:t>propiedades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bindables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b="1" dirty="0" err="1">
                <a:cs typeface="Helvetica" panose="020B0604020202020204" pitchFamily="34" charset="0"/>
              </a:rPr>
              <a:t>VerticalTextAlignment</a:t>
            </a:r>
            <a:r>
              <a:rPr lang="en-US" sz="2400" dirty="0">
                <a:cs typeface="Helvetica" panose="020B0604020202020204" pitchFamily="34" charset="0"/>
              </a:rPr>
              <a:t> y </a:t>
            </a:r>
            <a:r>
              <a:rPr lang="en-US" sz="2400" b="1" dirty="0" err="1">
                <a:cs typeface="Helvetica" panose="020B0604020202020204" pitchFamily="34" charset="0"/>
              </a:rPr>
              <a:t>HorizontalTextAlignment</a:t>
            </a:r>
            <a:r>
              <a:rPr lang="en-US" sz="2400" dirty="0">
                <a:cs typeface="Helvetica" panose="020B0604020202020204" pitchFamily="34" charset="0"/>
              </a:rPr>
              <a:t> de </a:t>
            </a:r>
            <a:r>
              <a:rPr lang="en-US" sz="2400" dirty="0" err="1">
                <a:cs typeface="Helvetica" panose="020B0604020202020204" pitchFamily="34" charset="0"/>
              </a:rPr>
              <a:t>tipo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i="1" dirty="0" err="1">
                <a:cs typeface="Helvetica" panose="020B0604020202020204" pitchFamily="34" charset="0"/>
              </a:rPr>
              <a:t>TextAlignment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están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optimizadas</a:t>
            </a:r>
            <a:r>
              <a:rPr lang="en-US" sz="2400" dirty="0">
                <a:cs typeface="Helvetica" panose="020B0604020202020204" pitchFamily="34" charset="0"/>
              </a:rPr>
              <a:t> para </a:t>
            </a:r>
            <a:r>
              <a:rPr lang="en-US" sz="2400" dirty="0" err="1">
                <a:cs typeface="Helvetica" panose="020B0604020202020204" pitchFamily="34" charset="0"/>
              </a:rPr>
              <a:t>posicionar</a:t>
            </a:r>
            <a:r>
              <a:rPr lang="en-US" sz="2400" dirty="0">
                <a:cs typeface="Helvetica" panose="020B0604020202020204" pitchFamily="34" charset="0"/>
              </a:rPr>
              <a:t> el </a:t>
            </a:r>
            <a:r>
              <a:rPr lang="en-US" sz="2400" dirty="0" err="1">
                <a:cs typeface="Helvetica" panose="020B0604020202020204" pitchFamily="34" charset="0"/>
              </a:rPr>
              <a:t>contenido</a:t>
            </a:r>
            <a:r>
              <a:rPr lang="en-US" sz="2400" dirty="0">
                <a:cs typeface="Helvetica" panose="020B0604020202020204" pitchFamily="34" charset="0"/>
              </a:rPr>
              <a:t> del Label.</a:t>
            </a:r>
            <a:endParaRPr lang="en-US" sz="1600" dirty="0">
              <a:cs typeface="Helvetica" panose="020B0604020202020204" pitchFamily="34" charset="0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1756388" y="2395781"/>
            <a:ext cx="10168692" cy="11430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ttangolo 1"/>
          <p:cNvSpPr/>
          <p:nvPr/>
        </p:nvSpPr>
        <p:spPr>
          <a:xfrm>
            <a:off x="1871759" y="2522115"/>
            <a:ext cx="98710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="Testing"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VerticalOptions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="Center"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HorizontalOptions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="Center"/&gt;</a:t>
            </a:r>
            <a:endParaRPr lang="it-IT" dirty="0"/>
          </a:p>
        </p:txBody>
      </p:sp>
      <p:sp>
        <p:nvSpPr>
          <p:cNvPr id="6" name="object 5"/>
          <p:cNvSpPr/>
          <p:nvPr/>
        </p:nvSpPr>
        <p:spPr>
          <a:xfrm>
            <a:off x="1722943" y="3744674"/>
            <a:ext cx="10168692" cy="11430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ángulo 6"/>
          <p:cNvSpPr/>
          <p:nvPr/>
        </p:nvSpPr>
        <p:spPr>
          <a:xfrm>
            <a:off x="1871758" y="3854509"/>
            <a:ext cx="98710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="Testing"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VerticalTextAlignment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="Center"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HorizontalTextAlignment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="Center"/&gt;</a:t>
            </a:r>
            <a:endParaRPr lang="it-IT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40" y="4087542"/>
            <a:ext cx="457264" cy="4572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40" y="2738649"/>
            <a:ext cx="45726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2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642749" y="4747560"/>
            <a:ext cx="9487163" cy="44892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3" dirty="0"/>
              <a:t>Jose Alexander Benitez Menjura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801801" y="4244257"/>
            <a:ext cx="489478" cy="420808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642748" y="5189125"/>
            <a:ext cx="9487163" cy="89564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961" dirty="0"/>
              <a:t>Microsoft </a:t>
            </a:r>
            <a:r>
              <a:rPr lang="es-CO" sz="1961" dirty="0" err="1"/>
              <a:t>Certified</a:t>
            </a:r>
            <a:r>
              <a:rPr lang="es-CO" sz="1961" dirty="0"/>
              <a:t> </a:t>
            </a:r>
            <a:r>
              <a:rPr lang="es-CO" sz="1961" dirty="0" err="1"/>
              <a:t>Solution</a:t>
            </a:r>
            <a:r>
              <a:rPr lang="es-CO" sz="1961" dirty="0"/>
              <a:t> </a:t>
            </a:r>
            <a:r>
              <a:rPr lang="es-CO" sz="1961" dirty="0" err="1"/>
              <a:t>Developer</a:t>
            </a:r>
            <a:endParaRPr lang="en-US" sz="196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315067" y="4172005"/>
            <a:ext cx="3475864" cy="28265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3137" dirty="0"/>
              <a:t>@</a:t>
            </a:r>
            <a:r>
              <a:rPr lang="es-CO" sz="3137" dirty="0" err="1"/>
              <a:t>josetobenito</a:t>
            </a:r>
            <a:endParaRPr lang="en-US" sz="3137" dirty="0"/>
          </a:p>
          <a:p>
            <a:endParaRPr lang="en-US" sz="3137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6805" t="11118" b="31411"/>
          <a:stretch/>
        </p:blipFill>
        <p:spPr bwMode="auto">
          <a:xfrm>
            <a:off x="7753349" y="1494112"/>
            <a:ext cx="2971801" cy="3253448"/>
          </a:xfrm>
          <a:prstGeom prst="roundRect">
            <a:avLst>
              <a:gd name="adj" fmla="val 2429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487801" y="5209681"/>
            <a:ext cx="5112553" cy="9371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745" b="1" dirty="0"/>
              <a:t>https://github.com/josetodev</a:t>
            </a:r>
          </a:p>
          <a:p>
            <a:pPr algn="ctr"/>
            <a:endParaRPr lang="es-MX" sz="2745" b="1" dirty="0"/>
          </a:p>
        </p:txBody>
      </p:sp>
    </p:spTree>
    <p:extLst>
      <p:ext uri="{BB962C8B-B14F-4D97-AF65-F5344CB8AC3E}">
        <p14:creationId xmlns:p14="http://schemas.microsoft.com/office/powerpoint/2010/main" val="1100069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</a:t>
            </a:r>
            <a:r>
              <a:rPr lang="en-US" b="1" dirty="0"/>
              <a:t>Label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Helvetica" panose="020B0604020202020204" pitchFamily="34" charset="0"/>
              </a:rPr>
              <a:t>A la hora de </a:t>
            </a:r>
            <a:r>
              <a:rPr lang="en-US" sz="2400" dirty="0" err="1">
                <a:cs typeface="Helvetica" panose="020B0604020202020204" pitchFamily="34" charset="0"/>
              </a:rPr>
              <a:t>manejar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texto</a:t>
            </a:r>
            <a:r>
              <a:rPr lang="en-US" sz="2400" dirty="0">
                <a:cs typeface="Helvetica" panose="020B0604020202020204" pitchFamily="34" charset="0"/>
              </a:rPr>
              <a:t> con </a:t>
            </a:r>
            <a:r>
              <a:rPr lang="en-US" sz="2400" dirty="0" err="1">
                <a:cs typeface="Helvetica" panose="020B0604020202020204" pitchFamily="34" charset="0"/>
              </a:rPr>
              <a:t>formato</a:t>
            </a:r>
            <a:r>
              <a:rPr lang="en-US" sz="2400" dirty="0">
                <a:cs typeface="Helvetica" panose="020B0604020202020204" pitchFamily="34" charset="0"/>
              </a:rPr>
              <a:t>, el control de </a:t>
            </a:r>
            <a:r>
              <a:rPr lang="en-US" sz="2400" dirty="0" err="1">
                <a:cs typeface="Helvetica" panose="020B0604020202020204" pitchFamily="34" charset="0"/>
              </a:rPr>
              <a:t>tipo</a:t>
            </a:r>
            <a:r>
              <a:rPr lang="en-US" sz="2400" dirty="0">
                <a:cs typeface="Helvetica" panose="020B0604020202020204" pitchFamily="34" charset="0"/>
              </a:rPr>
              <a:t> Label </a:t>
            </a:r>
            <a:r>
              <a:rPr lang="en-US" sz="2400" dirty="0" err="1">
                <a:cs typeface="Helvetica" panose="020B0604020202020204" pitchFamily="34" charset="0"/>
              </a:rPr>
              <a:t>cuenta</a:t>
            </a:r>
            <a:r>
              <a:rPr lang="en-US" sz="2400" dirty="0">
                <a:cs typeface="Helvetica" panose="020B0604020202020204" pitchFamily="34" charset="0"/>
              </a:rPr>
              <a:t> con la </a:t>
            </a:r>
            <a:r>
              <a:rPr lang="en-US" sz="2400" dirty="0" err="1">
                <a:cs typeface="Helvetica" panose="020B0604020202020204" pitchFamily="34" charset="0"/>
              </a:rPr>
              <a:t>propiedad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bindable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b="1" dirty="0" err="1">
                <a:cs typeface="Helvetica" panose="020B0604020202020204" pitchFamily="34" charset="0"/>
              </a:rPr>
              <a:t>FormattedText</a:t>
            </a:r>
            <a:r>
              <a:rPr lang="en-US" sz="2400" dirty="0">
                <a:cs typeface="Helvetica" panose="020B0604020202020204" pitchFamily="34" charset="0"/>
              </a:rPr>
              <a:t>. </a:t>
            </a:r>
            <a:r>
              <a:rPr lang="en-US" sz="2400" dirty="0" err="1">
                <a:cs typeface="Helvetica" panose="020B0604020202020204" pitchFamily="34" charset="0"/>
              </a:rPr>
              <a:t>Es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muchísimo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más</a:t>
            </a:r>
            <a:r>
              <a:rPr lang="en-US" sz="2400" dirty="0">
                <a:cs typeface="Helvetica" panose="020B0604020202020204" pitchFamily="34" charset="0"/>
              </a:rPr>
              <a:t> </a:t>
            </a:r>
            <a:r>
              <a:rPr lang="en-US" sz="2400" dirty="0" err="1">
                <a:cs typeface="Helvetica" panose="020B0604020202020204" pitchFamily="34" charset="0"/>
              </a:rPr>
              <a:t>óptimo</a:t>
            </a:r>
            <a:r>
              <a:rPr lang="en-US" sz="2400" dirty="0">
                <a:cs typeface="Helvetica" panose="020B0604020202020204" pitchFamily="34" charset="0"/>
              </a:rPr>
              <a:t> que </a:t>
            </a:r>
            <a:r>
              <a:rPr lang="en-US" sz="2400" dirty="0" err="1">
                <a:cs typeface="Helvetica" panose="020B0604020202020204" pitchFamily="34" charset="0"/>
              </a:rPr>
              <a:t>crear</a:t>
            </a:r>
            <a:r>
              <a:rPr lang="en-US" sz="2400" dirty="0">
                <a:cs typeface="Helvetica" panose="020B0604020202020204" pitchFamily="34" charset="0"/>
              </a:rPr>
              <a:t> un nuevo Layout con multiples </a:t>
            </a:r>
            <a:r>
              <a:rPr lang="en-US" sz="2400" dirty="0" err="1">
                <a:cs typeface="Helvetica" panose="020B0604020202020204" pitchFamily="34" charset="0"/>
              </a:rPr>
              <a:t>controles</a:t>
            </a:r>
            <a:r>
              <a:rPr lang="en-US" sz="2400" dirty="0">
                <a:cs typeface="Helvetica" panose="020B0604020202020204" pitchFamily="34" charset="0"/>
              </a:rPr>
              <a:t> de </a:t>
            </a:r>
            <a:r>
              <a:rPr lang="en-US" sz="2400" dirty="0" err="1">
                <a:cs typeface="Helvetica" panose="020B0604020202020204" pitchFamily="34" charset="0"/>
              </a:rPr>
              <a:t>tipo</a:t>
            </a:r>
            <a:r>
              <a:rPr lang="en-US" sz="2400" dirty="0">
                <a:cs typeface="Helvetica" panose="020B0604020202020204" pitchFamily="34" charset="0"/>
              </a:rPr>
              <a:t> Label.</a:t>
            </a:r>
            <a:endParaRPr lang="en-US" sz="1600" dirty="0">
              <a:cs typeface="Helvetica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2942" y="4094427"/>
            <a:ext cx="10202138" cy="2482835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5" y="5107212"/>
            <a:ext cx="457264" cy="4572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95" y="3065744"/>
            <a:ext cx="457264" cy="457264"/>
          </a:xfrm>
          <a:prstGeom prst="rect">
            <a:avLst/>
          </a:prstGeom>
        </p:spPr>
      </p:pic>
      <p:sp>
        <p:nvSpPr>
          <p:cNvPr id="8" name="object 5"/>
          <p:cNvSpPr/>
          <p:nvPr/>
        </p:nvSpPr>
        <p:spPr>
          <a:xfrm>
            <a:off x="1722943" y="2594270"/>
            <a:ext cx="10168692" cy="1400215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ángulo 8"/>
          <p:cNvSpPr/>
          <p:nvPr/>
        </p:nvSpPr>
        <p:spPr>
          <a:xfrm>
            <a:off x="1872980" y="2694212"/>
            <a:ext cx="98017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Orientation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="Horizontal"&gt;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="Hola "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TextColor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="Red"/&gt;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="!"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TextColor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="Blue"/&gt;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10" name="Rectángulo 9"/>
          <p:cNvSpPr/>
          <p:nvPr/>
        </p:nvSpPr>
        <p:spPr>
          <a:xfrm>
            <a:off x="1923147" y="4222550"/>
            <a:ext cx="98017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Label.FormattedText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FormattedString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Span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="Hola 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ForegroundColor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="Red"/&gt;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Span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="!"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ForegroundColor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="Blue" 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FormattedString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Label.FormattedText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266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</a:t>
            </a:r>
            <a:r>
              <a:rPr lang="en-US" b="1" dirty="0"/>
              <a:t>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cs typeface="Helvetica" panose="020B0604020202020204" pitchFamily="34" charset="0"/>
              </a:rPr>
              <a:t>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más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óptimo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utilizar</a:t>
            </a:r>
            <a:r>
              <a:rPr lang="en-US" sz="3600" dirty="0">
                <a:cs typeface="Helvetica" panose="020B0604020202020204" pitchFamily="34" charset="0"/>
              </a:rPr>
              <a:t> un </a:t>
            </a:r>
            <a:r>
              <a:rPr lang="en-US" sz="3600" b="1" dirty="0" err="1">
                <a:cs typeface="Helvetica" panose="020B0604020202020204" pitchFamily="34" charset="0"/>
              </a:rPr>
              <a:t>ImageSource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una</a:t>
            </a:r>
            <a:r>
              <a:rPr lang="en-US" sz="3600" dirty="0">
                <a:cs typeface="Helvetica" panose="020B0604020202020204" pitchFamily="34" charset="0"/>
              </a:rPr>
              <a:t> imagen </a:t>
            </a:r>
            <a:r>
              <a:rPr lang="en-US" sz="3600" dirty="0" err="1">
                <a:cs typeface="Helvetica" panose="020B0604020202020204" pitchFamily="34" charset="0"/>
              </a:rPr>
              <a:t>desde</a:t>
            </a:r>
            <a:r>
              <a:rPr lang="en-US" sz="3600" dirty="0">
                <a:cs typeface="Helvetica" panose="020B0604020202020204" pitchFamily="34" charset="0"/>
              </a:rPr>
              <a:t> el </a:t>
            </a:r>
            <a:r>
              <a:rPr lang="en-US" sz="3600" dirty="0" err="1">
                <a:cs typeface="Helvetica" panose="020B0604020202020204" pitchFamily="34" charset="0"/>
              </a:rPr>
              <a:t>sistema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archivos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lugar</a:t>
            </a:r>
            <a:r>
              <a:rPr lang="en-US" sz="3600" dirty="0">
                <a:cs typeface="Helvetica" panose="020B0604020202020204" pitchFamily="34" charset="0"/>
              </a:rPr>
              <a:t> del </a:t>
            </a:r>
            <a:r>
              <a:rPr lang="en-US" sz="3600" dirty="0" err="1">
                <a:cs typeface="Helvetica" panose="020B0604020202020204" pitchFamily="34" charset="0"/>
              </a:rPr>
              <a:t>archivo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recursos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  <a:endParaRPr lang="en-US" sz="2400" dirty="0">
              <a:cs typeface="Helvetica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506" y="3261722"/>
            <a:ext cx="10168692" cy="989436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1111060" y="4610615"/>
            <a:ext cx="10202137" cy="1693932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9" y="5228949"/>
            <a:ext cx="457264" cy="4572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58" y="3604590"/>
            <a:ext cx="457264" cy="45726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264655" y="3461163"/>
            <a:ext cx="9868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Image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b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    Source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="resource.png"/&gt;</a:t>
            </a:r>
            <a:endParaRPr lang="it-IT" dirty="0"/>
          </a:p>
        </p:txBody>
      </p:sp>
      <p:sp>
        <p:nvSpPr>
          <p:cNvPr id="10" name="Rectángulo 9"/>
          <p:cNvSpPr/>
          <p:nvPr/>
        </p:nvSpPr>
        <p:spPr>
          <a:xfrm>
            <a:off x="1264654" y="4672083"/>
            <a:ext cx="98685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Image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Image.Source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FileImageSource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File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="file.png"/&gt;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Image.Source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Image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3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</a:t>
            </a:r>
            <a:r>
              <a:rPr lang="en-US" b="1" dirty="0"/>
              <a:t>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cs typeface="Helvetica" panose="020B0604020202020204" pitchFamily="34" charset="0"/>
              </a:rPr>
              <a:t>Desactivar</a:t>
            </a:r>
            <a:r>
              <a:rPr lang="en-US" sz="3600" dirty="0">
                <a:cs typeface="Helvetica" panose="020B0604020202020204" pitchFamily="34" charset="0"/>
              </a:rPr>
              <a:t> la </a:t>
            </a:r>
            <a:r>
              <a:rPr lang="en-US" sz="3600" dirty="0" err="1">
                <a:cs typeface="Helvetica" panose="020B0604020202020204" pitchFamily="34" charset="0"/>
              </a:rPr>
              <a:t>opacidad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cs typeface="Helvetica" panose="020B0604020202020204" pitchFamily="34" charset="0"/>
              </a:rPr>
              <a:t>Transformaciones</a:t>
            </a:r>
            <a:r>
              <a:rPr lang="en-US" sz="3600" dirty="0">
                <a:cs typeface="Helvetica" panose="020B0604020202020204" pitchFamily="34" charset="0"/>
              </a:rPr>
              <a:t> y </a:t>
            </a:r>
            <a:r>
              <a:rPr lang="en-US" sz="3600" dirty="0" err="1">
                <a:cs typeface="Helvetica" panose="020B0604020202020204" pitchFamily="34" charset="0"/>
              </a:rPr>
              <a:t>reducción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tamaño</a:t>
            </a:r>
            <a:r>
              <a:rPr lang="en-US" sz="3600" dirty="0">
                <a:cs typeface="Helvetica" panose="020B0604020202020204" pitchFamily="34" charset="0"/>
              </a:rPr>
              <a:t> preferable </a:t>
            </a:r>
            <a:r>
              <a:rPr lang="en-US" sz="3600" dirty="0" err="1">
                <a:cs typeface="Helvetica" panose="020B0604020202020204" pitchFamily="34" charset="0"/>
              </a:rPr>
              <a:t>desde</a:t>
            </a:r>
            <a:r>
              <a:rPr lang="en-US" sz="3600" dirty="0">
                <a:cs typeface="Helvetica" panose="020B0604020202020204" pitchFamily="34" charset="0"/>
              </a:rPr>
              <a:t> el </a:t>
            </a:r>
            <a:r>
              <a:rPr lang="en-US" sz="3600" dirty="0" err="1">
                <a:cs typeface="Helvetica" panose="020B0604020202020204" pitchFamily="34" charset="0"/>
              </a:rPr>
              <a:t>lado</a:t>
            </a:r>
            <a:r>
              <a:rPr lang="en-US" sz="3600" dirty="0">
                <a:cs typeface="Helvetica" panose="020B0604020202020204" pitchFamily="34" charset="0"/>
              </a:rPr>
              <a:t> del </a:t>
            </a:r>
            <a:r>
              <a:rPr lang="en-US" sz="3600" dirty="0" err="1">
                <a:cs typeface="Helvetica" panose="020B0604020202020204" pitchFamily="34" charset="0"/>
              </a:rPr>
              <a:t>servidor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  <a:endParaRPr lang="en-US" sz="2400" dirty="0">
              <a:cs typeface="Helvetica" panose="020B0604020202020204" pitchFamily="34" charset="0"/>
            </a:endParaRPr>
          </a:p>
        </p:txBody>
      </p:sp>
      <p:sp>
        <p:nvSpPr>
          <p:cNvPr id="4" name="Rettangolo 1"/>
          <p:cNvSpPr/>
          <p:nvPr/>
        </p:nvSpPr>
        <p:spPr>
          <a:xfrm>
            <a:off x="645897" y="2213656"/>
            <a:ext cx="4432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Image</a:t>
            </a:r>
            <a:r>
              <a:rPr lang="it-IT" sz="2400" dirty="0">
                <a:solidFill>
                  <a:srgbClr val="FF0000"/>
                </a:solidFill>
                <a:latin typeface="Consolas" panose="020B0609020204030204" pitchFamily="49" charset="0"/>
              </a:rPr>
              <a:t> IsOpaque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="False"/&gt;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22075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076450"/>
            <a:ext cx="11652250" cy="1800225"/>
          </a:xfrm>
        </p:spPr>
        <p:txBody>
          <a:bodyPr/>
          <a:lstStyle/>
          <a:p>
            <a:r>
              <a:rPr lang="en-US" sz="8000" dirty="0" err="1">
                <a:solidFill>
                  <a:schemeClr val="bg1"/>
                </a:solidFill>
              </a:rPr>
              <a:t>ListView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02529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Salto </a:t>
            </a:r>
            <a:r>
              <a:rPr lang="en-US" sz="3600" dirty="0" err="1">
                <a:cs typeface="Helvetica" panose="020B0604020202020204" pitchFamily="34" charset="0"/>
              </a:rPr>
              <a:t>cualitativo</a:t>
            </a:r>
            <a:r>
              <a:rPr lang="en-US" sz="3600" dirty="0">
                <a:cs typeface="Helvetica" panose="020B0604020202020204" pitchFamily="34" charset="0"/>
              </a:rPr>
              <a:t> con Xamarin.Forms 2.0 </a:t>
            </a:r>
            <a:r>
              <a:rPr lang="en-US" sz="3600" dirty="0" err="1">
                <a:cs typeface="Helvetica" panose="020B0604020202020204" pitchFamily="34" charset="0"/>
              </a:rPr>
              <a:t>donde</a:t>
            </a:r>
            <a:r>
              <a:rPr lang="en-US" sz="3600" dirty="0">
                <a:cs typeface="Helvetica" panose="020B0604020202020204" pitchFamily="34" charset="0"/>
              </a:rPr>
              <a:t> se </a:t>
            </a:r>
            <a:r>
              <a:rPr lang="en-US" sz="3600" dirty="0" err="1">
                <a:cs typeface="Helvetica" panose="020B0604020202020204" pitchFamily="34" charset="0"/>
              </a:rPr>
              <a:t>añadieron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opciones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como</a:t>
            </a:r>
            <a:r>
              <a:rPr lang="en-US" sz="3600" dirty="0">
                <a:cs typeface="Helvetica" panose="020B0604020202020204" pitchFamily="34" charset="0"/>
              </a:rPr>
              <a:t> la </a:t>
            </a:r>
            <a:r>
              <a:rPr lang="en-US" sz="3600" b="1" dirty="0" err="1">
                <a:cs typeface="Helvetica" panose="020B0604020202020204" pitchFamily="34" charset="0"/>
              </a:rPr>
              <a:t>reutilización</a:t>
            </a:r>
            <a:r>
              <a:rPr lang="en-US" sz="3600" b="1" dirty="0">
                <a:cs typeface="Helvetica" panose="020B0604020202020204" pitchFamily="34" charset="0"/>
              </a:rPr>
              <a:t> de </a:t>
            </a:r>
            <a:r>
              <a:rPr lang="en-US" sz="3600" b="1" dirty="0" err="1">
                <a:cs typeface="Helvetica" panose="020B0604020202020204" pitchFamily="34" charset="0"/>
              </a:rPr>
              <a:t>celdas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La </a:t>
            </a:r>
            <a:r>
              <a:rPr lang="en-US" sz="3600" dirty="0" err="1">
                <a:cs typeface="Helvetica" panose="020B0604020202020204" pitchFamily="34" charset="0"/>
              </a:rPr>
              <a:t>reutilización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celdas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viene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definida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por</a:t>
            </a:r>
            <a:r>
              <a:rPr lang="en-US" sz="3600" dirty="0">
                <a:cs typeface="Helvetica" panose="020B0604020202020204" pitchFamily="34" charset="0"/>
              </a:rPr>
              <a:t> la </a:t>
            </a:r>
            <a:r>
              <a:rPr lang="en-US" sz="3600" dirty="0" err="1">
                <a:cs typeface="Helvetica" panose="020B0604020202020204" pitchFamily="34" charset="0"/>
              </a:rPr>
              <a:t>propiedad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b="1" dirty="0" err="1">
                <a:cs typeface="Helvetica" panose="020B0604020202020204" pitchFamily="34" charset="0"/>
              </a:rPr>
              <a:t>ListViewCachingStrategy</a:t>
            </a:r>
            <a:r>
              <a:rPr lang="en-US" sz="3600" dirty="0">
                <a:cs typeface="Helvetica" panose="020B0604020202020204" pitchFamily="34" charset="0"/>
              </a:rPr>
              <a:t> que </a:t>
            </a:r>
            <a:r>
              <a:rPr lang="en-US" sz="3600" dirty="0" err="1">
                <a:cs typeface="Helvetica" panose="020B0604020202020204" pitchFamily="34" charset="0"/>
              </a:rPr>
              <a:t>cuenta</a:t>
            </a:r>
            <a:r>
              <a:rPr lang="en-US" sz="3600" dirty="0">
                <a:cs typeface="Helvetica" panose="020B0604020202020204" pitchFamily="34" charset="0"/>
              </a:rPr>
              <a:t> con dos </a:t>
            </a:r>
            <a:r>
              <a:rPr lang="en-US" sz="3600" dirty="0" err="1">
                <a:cs typeface="Helvetica" panose="020B0604020202020204" pitchFamily="34" charset="0"/>
              </a:rPr>
              <a:t>posibles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valores</a:t>
            </a:r>
            <a:r>
              <a:rPr lang="en-US" sz="3600" dirty="0">
                <a:cs typeface="Helvetica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cs typeface="Helvetica" panose="020B0604020202020204" pitchFamily="34" charset="0"/>
              </a:rPr>
              <a:t>RecycleElement</a:t>
            </a:r>
            <a:endParaRPr lang="en-US" sz="2400" b="1" dirty="0">
              <a:cs typeface="Helvetica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cs typeface="Helvetica" panose="020B0604020202020204" pitchFamily="34" charset="0"/>
              </a:rPr>
              <a:t>RetainElement</a:t>
            </a:r>
            <a:endParaRPr lang="en-US" sz="2400" b="1" dirty="0">
              <a:cs typeface="Helvetica" panose="020B0604020202020204" pitchFamily="34" charset="0"/>
            </a:endParaRPr>
          </a:p>
        </p:txBody>
      </p:sp>
      <p:sp>
        <p:nvSpPr>
          <p:cNvPr id="4" name="Rettangolo 2"/>
          <p:cNvSpPr/>
          <p:nvPr/>
        </p:nvSpPr>
        <p:spPr>
          <a:xfrm>
            <a:off x="358695" y="2898779"/>
            <a:ext cx="1133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ListView</a:t>
            </a:r>
            <a:r>
              <a:rPr lang="it-IT" sz="2400" dirty="0">
                <a:solidFill>
                  <a:srgbClr val="FF0000"/>
                </a:solidFill>
                <a:latin typeface="Consolas" panose="020B0609020204030204" pitchFamily="49" charset="0"/>
              </a:rPr>
              <a:t> CachingStrategy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="RecycleElement"/&gt;</a:t>
            </a:r>
            <a:endParaRPr lang="it-IT" sz="2400" dirty="0"/>
          </a:p>
        </p:txBody>
      </p:sp>
      <p:sp>
        <p:nvSpPr>
          <p:cNvPr id="5" name="object 5"/>
          <p:cNvSpPr/>
          <p:nvPr/>
        </p:nvSpPr>
        <p:spPr>
          <a:xfrm>
            <a:off x="350757" y="2820587"/>
            <a:ext cx="11574323" cy="676591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11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ListView</a:t>
            </a:r>
            <a:r>
              <a:rPr lang="en-US" sz="4400" dirty="0"/>
              <a:t>, </a:t>
            </a:r>
            <a:r>
              <a:rPr lang="en-US" sz="4400" dirty="0" err="1"/>
              <a:t>reutilización</a:t>
            </a:r>
            <a:r>
              <a:rPr lang="en-US" sz="4400" dirty="0"/>
              <a:t> de </a:t>
            </a:r>
            <a:r>
              <a:rPr lang="en-US" sz="4400" dirty="0" err="1"/>
              <a:t>celdas</a:t>
            </a:r>
            <a:r>
              <a:rPr lang="en-US" sz="4400" dirty="0"/>
              <a:t> - </a:t>
            </a:r>
            <a:r>
              <a:rPr lang="en-US" sz="4400" dirty="0" err="1"/>
              <a:t>RecycleElement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El </a:t>
            </a:r>
            <a:r>
              <a:rPr lang="en-US" sz="3600" dirty="0" err="1">
                <a:cs typeface="Helvetica" panose="020B0604020202020204" pitchFamily="34" charset="0"/>
              </a:rPr>
              <a:t>ListView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mantiene</a:t>
            </a:r>
            <a:r>
              <a:rPr lang="en-US" sz="3600" dirty="0">
                <a:cs typeface="Helvetica" panose="020B0604020202020204" pitchFamily="34" charset="0"/>
              </a:rPr>
              <a:t> un </a:t>
            </a:r>
            <a:r>
              <a:rPr lang="en-US" sz="3600" dirty="0" err="1">
                <a:cs typeface="Helvetica" panose="020B0604020202020204" pitchFamily="34" charset="0"/>
              </a:rPr>
              <a:t>grupo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celdas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iguales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dimensiones</a:t>
            </a:r>
            <a:r>
              <a:rPr lang="en-US" sz="3600" dirty="0">
                <a:cs typeface="Helvetica" panose="020B0604020202020204" pitchFamily="34" charset="0"/>
              </a:rPr>
              <a:t> con el </a:t>
            </a:r>
            <a:r>
              <a:rPr lang="en-US" sz="3600" dirty="0" err="1">
                <a:cs typeface="Helvetica" panose="020B0604020202020204" pitchFamily="34" charset="0"/>
              </a:rPr>
              <a:t>tamaño</a:t>
            </a:r>
            <a:r>
              <a:rPr lang="en-US" sz="3600" dirty="0">
                <a:cs typeface="Helvetica" panose="020B0604020202020204" pitchFamily="34" charset="0"/>
              </a:rPr>
              <a:t> de la </a:t>
            </a:r>
            <a:r>
              <a:rPr lang="en-US" sz="3600" dirty="0" err="1">
                <a:cs typeface="Helvetica" panose="020B0604020202020204" pitchFamily="34" charset="0"/>
              </a:rPr>
              <a:t>ventana</a:t>
            </a:r>
            <a:r>
              <a:rPr lang="en-US" sz="3600" dirty="0">
                <a:cs typeface="Helvetica" panose="020B0604020202020204" pitchFamily="34" charset="0"/>
              </a:rPr>
              <a:t>, lo que se </a:t>
            </a:r>
            <a:r>
              <a:rPr lang="en-US" sz="3600" dirty="0" err="1">
                <a:cs typeface="Helvetica" panose="020B0604020202020204" pitchFamily="34" charset="0"/>
              </a:rPr>
              <a:t>conoce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como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reutilización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celdas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cs typeface="Helvetica" panose="020B0604020202020204" pitchFamily="34" charset="0"/>
              </a:rPr>
              <a:t>Opción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idónea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una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enorme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variedad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casos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pero</a:t>
            </a:r>
            <a:r>
              <a:rPr lang="en-US" sz="3600" dirty="0">
                <a:cs typeface="Helvetica" panose="020B0604020202020204" pitchFamily="34" charset="0"/>
              </a:rPr>
              <a:t> no </a:t>
            </a:r>
            <a:r>
              <a:rPr lang="en-US" sz="3600" dirty="0" err="1">
                <a:cs typeface="Helvetica" panose="020B0604020202020204" pitchFamily="34" charset="0"/>
              </a:rPr>
              <a:t>siempre</a:t>
            </a:r>
            <a:r>
              <a:rPr lang="en-US" sz="3600" dirty="0">
                <a:cs typeface="Helvetica" panose="020B0604020202020204" pitchFamily="34" charset="0"/>
              </a:rPr>
              <a:t>. Por </a:t>
            </a:r>
            <a:r>
              <a:rPr lang="en-US" sz="3600" dirty="0" err="1">
                <a:cs typeface="Helvetica" panose="020B0604020202020204" pitchFamily="34" charset="0"/>
              </a:rPr>
              <a:t>ejemplo</a:t>
            </a:r>
            <a:r>
              <a:rPr lang="en-US" sz="3600" dirty="0">
                <a:cs typeface="Helvetica" panose="020B0604020202020204" pitchFamily="34" charset="0"/>
              </a:rPr>
              <a:t>, se </a:t>
            </a:r>
            <a:r>
              <a:rPr lang="en-US" sz="3600" dirty="0" err="1">
                <a:cs typeface="Helvetica" panose="020B0604020202020204" pitchFamily="34" charset="0"/>
              </a:rPr>
              <a:t>pueden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tener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problemas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si</a:t>
            </a:r>
            <a:r>
              <a:rPr lang="en-US" sz="3600" dirty="0">
                <a:cs typeface="Helvetica" panose="020B0604020202020204" pitchFamily="34" charset="0"/>
              </a:rPr>
              <a:t> se </a:t>
            </a:r>
            <a:r>
              <a:rPr lang="en-US" sz="3600" dirty="0" err="1">
                <a:cs typeface="Helvetica" panose="020B0604020202020204" pitchFamily="34" charset="0"/>
              </a:rPr>
              <a:t>utiliza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DataTemplateSelector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92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ListView</a:t>
            </a:r>
            <a:r>
              <a:rPr lang="en-US" sz="4400" dirty="0"/>
              <a:t>, </a:t>
            </a:r>
            <a:r>
              <a:rPr lang="en-US" sz="4400" dirty="0" err="1"/>
              <a:t>reutilización</a:t>
            </a:r>
            <a:r>
              <a:rPr lang="en-US" sz="4400" dirty="0"/>
              <a:t> de </a:t>
            </a:r>
            <a:r>
              <a:rPr lang="en-US" sz="4400" dirty="0" err="1"/>
              <a:t>celdas</a:t>
            </a:r>
            <a:r>
              <a:rPr lang="en-US" sz="4400" dirty="0"/>
              <a:t> - </a:t>
            </a:r>
            <a:r>
              <a:rPr lang="en-US" sz="4400" dirty="0" err="1"/>
              <a:t>RetainElement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cs typeface="Helvetica" panose="020B0604020202020204" pitchFamily="34" charset="0"/>
              </a:rPr>
              <a:t>Es</a:t>
            </a:r>
            <a:r>
              <a:rPr lang="en-US" sz="3600" dirty="0">
                <a:cs typeface="Helvetica" panose="020B0604020202020204" pitchFamily="34" charset="0"/>
              </a:rPr>
              <a:t> el valor </a:t>
            </a:r>
            <a:r>
              <a:rPr lang="en-US" sz="3600" dirty="0" err="1">
                <a:cs typeface="Helvetica" panose="020B0604020202020204" pitchFamily="34" charset="0"/>
              </a:rPr>
              <a:t>por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defecto</a:t>
            </a:r>
            <a:r>
              <a:rPr lang="en-US" sz="3600" dirty="0">
                <a:cs typeface="Helvetica" panose="020B0604020202020204" pitchFamily="34" charset="0"/>
              </a:rPr>
              <a:t> para </a:t>
            </a:r>
            <a:r>
              <a:rPr lang="en-US" sz="3600" dirty="0" err="1">
                <a:cs typeface="Helvetica" panose="020B0604020202020204" pitchFamily="34" charset="0"/>
              </a:rPr>
              <a:t>garantizar</a:t>
            </a:r>
            <a:r>
              <a:rPr lang="en-US" sz="3600" dirty="0">
                <a:cs typeface="Helvetica" panose="020B0604020202020204" pitchFamily="34" charset="0"/>
              </a:rPr>
              <a:t> la </a:t>
            </a:r>
            <a:r>
              <a:rPr lang="en-US" sz="3600" dirty="0" err="1">
                <a:cs typeface="Helvetica" panose="020B0604020202020204" pitchFamily="34" charset="0"/>
              </a:rPr>
              <a:t>compatibilidad</a:t>
            </a:r>
            <a:r>
              <a:rPr lang="en-US" sz="3600" dirty="0">
                <a:cs typeface="Helvetica" panose="020B0604020202020204" pitchFamily="34" charset="0"/>
              </a:rPr>
              <a:t> con versions </a:t>
            </a:r>
            <a:r>
              <a:rPr lang="en-US" sz="3600" dirty="0" err="1">
                <a:cs typeface="Helvetica" panose="020B0604020202020204" pitchFamily="34" charset="0"/>
              </a:rPr>
              <a:t>anteriores</a:t>
            </a:r>
            <a:r>
              <a:rPr lang="en-US" sz="3600" dirty="0">
                <a:cs typeface="Helvetica" panose="020B0604020202020204" pitchFamily="34" charset="0"/>
              </a:rPr>
              <a:t> de Xamarin.Forms.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El </a:t>
            </a:r>
            <a:r>
              <a:rPr lang="en-US" sz="3600" dirty="0" err="1">
                <a:cs typeface="Helvetica" panose="020B0604020202020204" pitchFamily="34" charset="0"/>
              </a:rPr>
              <a:t>ListView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crea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una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nueva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celda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por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cada</a:t>
            </a:r>
            <a:r>
              <a:rPr lang="en-US" sz="3600" dirty="0">
                <a:cs typeface="Helvetica" panose="020B0604020202020204" pitchFamily="34" charset="0"/>
              </a:rPr>
              <a:t> element de la </a:t>
            </a:r>
            <a:r>
              <a:rPr lang="en-US" sz="3600" dirty="0" err="1">
                <a:cs typeface="Helvetica" panose="020B0604020202020204" pitchFamily="34" charset="0"/>
              </a:rPr>
              <a:t>lista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determinadas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ocasiones</a:t>
            </a:r>
            <a:r>
              <a:rPr lang="en-US" sz="3600" dirty="0">
                <a:cs typeface="Helvetica" panose="020B0604020202020204" pitchFamily="34" charset="0"/>
              </a:rPr>
              <a:t> se </a:t>
            </a:r>
            <a:r>
              <a:rPr lang="en-US" sz="3600" dirty="0" err="1">
                <a:cs typeface="Helvetica" panose="020B0604020202020204" pitchFamily="34" charset="0"/>
              </a:rPr>
              <a:t>requiere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contenido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adicional</a:t>
            </a:r>
            <a:r>
              <a:rPr lang="en-US" sz="3600" dirty="0">
                <a:cs typeface="Helvetica" panose="020B0604020202020204" pitchFamily="34" charset="0"/>
              </a:rPr>
              <a:t> al </a:t>
            </a:r>
            <a:r>
              <a:rPr lang="en-US" sz="3600" dirty="0" err="1">
                <a:cs typeface="Helvetica" panose="020B0604020202020204" pitchFamily="34" charset="0"/>
              </a:rPr>
              <a:t>ListView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la </a:t>
            </a:r>
            <a:r>
              <a:rPr lang="en-US" sz="3600" dirty="0" err="1">
                <a:cs typeface="Helvetica" panose="020B0604020202020204" pitchFamily="34" charset="0"/>
              </a:rPr>
              <a:t>parte</a:t>
            </a:r>
            <a:r>
              <a:rPr lang="en-US" sz="3600" dirty="0">
                <a:cs typeface="Helvetica" panose="020B0604020202020204" pitchFamily="34" charset="0"/>
              </a:rPr>
              <a:t> superior y/o inferior. </a:t>
            </a:r>
            <a:r>
              <a:rPr lang="en-US" sz="3600" dirty="0" err="1">
                <a:cs typeface="Helvetica" panose="020B0604020202020204" pitchFamily="34" charset="0"/>
              </a:rPr>
              <a:t>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recomendable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utilizar</a:t>
            </a:r>
            <a:r>
              <a:rPr lang="en-US" sz="3600" dirty="0">
                <a:cs typeface="Helvetica" panose="020B0604020202020204" pitchFamily="34" charset="0"/>
              </a:rPr>
              <a:t> las </a:t>
            </a:r>
            <a:r>
              <a:rPr lang="en-US" sz="3600" dirty="0" err="1">
                <a:cs typeface="Helvetica" panose="020B0604020202020204" pitchFamily="34" charset="0"/>
              </a:rPr>
              <a:t>propiedades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b="1" dirty="0" err="1">
                <a:cs typeface="Helvetica" panose="020B0604020202020204" pitchFamily="34" charset="0"/>
              </a:rPr>
              <a:t>HeaderTemplate</a:t>
            </a:r>
            <a:r>
              <a:rPr lang="en-US" sz="3600" dirty="0">
                <a:cs typeface="Helvetica" panose="020B0604020202020204" pitchFamily="34" charset="0"/>
              </a:rPr>
              <a:t> y </a:t>
            </a:r>
            <a:r>
              <a:rPr lang="en-US" sz="3600" b="1" dirty="0" err="1">
                <a:cs typeface="Helvetica" panose="020B0604020202020204" pitchFamily="34" charset="0"/>
              </a:rPr>
              <a:t>FooterTemplate</a:t>
            </a:r>
            <a:r>
              <a:rPr lang="en-US" sz="3600" dirty="0">
                <a:cs typeface="Helvetica" panose="020B0604020202020204" pitchFamily="34" charset="0"/>
              </a:rPr>
              <a:t> para </a:t>
            </a:r>
            <a:r>
              <a:rPr lang="en-US" sz="3600" dirty="0" err="1">
                <a:cs typeface="Helvetica" panose="020B0604020202020204" pitchFamily="34" charset="0"/>
              </a:rPr>
              <a:t>ello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cs typeface="Helvetica" panose="020B0604020202020204" pitchFamily="34" charset="0"/>
              </a:rPr>
              <a:t>Envolver</a:t>
            </a:r>
            <a:r>
              <a:rPr lang="en-US" sz="3600" dirty="0">
                <a:cs typeface="Helvetica" panose="020B0604020202020204" pitchFamily="34" charset="0"/>
              </a:rPr>
              <a:t> al control </a:t>
            </a:r>
            <a:r>
              <a:rPr lang="en-US" sz="3600" dirty="0" err="1">
                <a:cs typeface="Helvetica" panose="020B0604020202020204" pitchFamily="34" charset="0"/>
              </a:rPr>
              <a:t>ListView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un </a:t>
            </a:r>
            <a:r>
              <a:rPr lang="en-US" sz="3600" b="1" dirty="0" err="1">
                <a:cs typeface="Helvetica" panose="020B0604020202020204" pitchFamily="34" charset="0"/>
              </a:rPr>
              <a:t>ScrollView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b="1" dirty="0" err="1">
                <a:cs typeface="Helvetica" panose="020B0604020202020204" pitchFamily="34" charset="0"/>
              </a:rPr>
              <a:t>rompe</a:t>
            </a:r>
            <a:r>
              <a:rPr lang="en-US" sz="3600" b="1" dirty="0">
                <a:cs typeface="Helvetica" panose="020B0604020202020204" pitchFamily="34" charset="0"/>
              </a:rPr>
              <a:t> la </a:t>
            </a:r>
            <a:r>
              <a:rPr lang="en-US" sz="3600" b="1" dirty="0" err="1">
                <a:cs typeface="Helvetica" panose="020B0604020202020204" pitchFamily="34" charset="0"/>
              </a:rPr>
              <a:t>virtualización</a:t>
            </a:r>
            <a:r>
              <a:rPr lang="en-US" sz="3600" b="1" dirty="0">
                <a:cs typeface="Helvetica" panose="020B0604020202020204" pitchFamily="34" charset="0"/>
              </a:rPr>
              <a:t>!</a:t>
            </a:r>
            <a:endParaRPr lang="en-US" sz="2400"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4" name="Rettangolo 4"/>
          <p:cNvSpPr/>
          <p:nvPr/>
        </p:nvSpPr>
        <p:spPr>
          <a:xfrm>
            <a:off x="1395663" y="1348934"/>
            <a:ext cx="1025090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ScrollView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="Header" /&gt;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ListView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="Footer" /&gt;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ScrollView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5" name="object 5"/>
          <p:cNvSpPr/>
          <p:nvPr/>
        </p:nvSpPr>
        <p:spPr>
          <a:xfrm>
            <a:off x="1274446" y="1282322"/>
            <a:ext cx="10650633" cy="1913271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1274446" y="3421963"/>
            <a:ext cx="10650633" cy="3144314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89" y="2140956"/>
            <a:ext cx="457264" cy="45726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95664" y="3457734"/>
            <a:ext cx="1025090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ListView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 Header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="Header" 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="Footer"&gt;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ListView.HeaderTemplate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DataTemplate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 .}" /&gt;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DataTemplate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ListView.HeaderTemplate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ListView.FooterTemplate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DataTemplate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sz="1600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 .}" /&gt;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DataTemplate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ListView.FooterTemplate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600" dirty="0">
                <a:solidFill>
                  <a:srgbClr val="A31515"/>
                </a:solidFill>
                <a:latin typeface="Consolas" panose="020B0609020204030204" pitchFamily="49" charset="0"/>
              </a:rPr>
              <a:t>ListView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89" y="4783373"/>
            <a:ext cx="45726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0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Se </a:t>
            </a:r>
            <a:r>
              <a:rPr lang="en-US" sz="3600" dirty="0" err="1">
                <a:cs typeface="Helvetica" panose="020B0604020202020204" pitchFamily="34" charset="0"/>
              </a:rPr>
              <a:t>recomienda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utilizar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b="1" dirty="0" err="1">
                <a:cs typeface="Helvetica" panose="020B0604020202020204" pitchFamily="34" charset="0"/>
              </a:rPr>
              <a:t>IList</a:t>
            </a:r>
            <a:r>
              <a:rPr lang="en-US" sz="3600" b="1" dirty="0">
                <a:cs typeface="Helvetica" panose="020B0604020202020204" pitchFamily="34" charset="0"/>
              </a:rPr>
              <a:t>&lt;T&gt; </a:t>
            </a:r>
            <a:r>
              <a:rPr lang="en-US" sz="3600" dirty="0" err="1">
                <a:cs typeface="Helvetica" panose="020B0604020202020204" pitchFamily="34" charset="0"/>
              </a:rPr>
              <a:t>como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b="1" dirty="0" err="1">
                <a:cs typeface="Helvetica" panose="020B0604020202020204" pitchFamily="34" charset="0"/>
              </a:rPr>
              <a:t>ItemsSource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lugar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b="1" dirty="0" err="1">
                <a:cs typeface="Helvetica" panose="020B0604020202020204" pitchFamily="34" charset="0"/>
              </a:rPr>
              <a:t>IEnumerable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Si se </a:t>
            </a:r>
            <a:r>
              <a:rPr lang="en-US" sz="3600" dirty="0" err="1">
                <a:cs typeface="Helvetica" panose="020B0604020202020204" pitchFamily="34" charset="0"/>
              </a:rPr>
              <a:t>utiliza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RecycleElemement</a:t>
            </a:r>
            <a:r>
              <a:rPr lang="en-US" sz="3600" dirty="0">
                <a:cs typeface="Helvetica" panose="020B0604020202020204" pitchFamily="34" charset="0"/>
              </a:rPr>
              <a:t>, se </a:t>
            </a:r>
            <a:r>
              <a:rPr lang="en-US" sz="3600" dirty="0" err="1">
                <a:cs typeface="Helvetica" panose="020B0604020202020204" pitchFamily="34" charset="0"/>
              </a:rPr>
              <a:t>aumenta</a:t>
            </a:r>
            <a:r>
              <a:rPr lang="en-US" sz="3600" dirty="0">
                <a:cs typeface="Helvetica" panose="020B0604020202020204" pitchFamily="34" charset="0"/>
              </a:rPr>
              <a:t> el </a:t>
            </a:r>
            <a:r>
              <a:rPr lang="en-US" sz="3600" dirty="0" err="1">
                <a:cs typeface="Helvetica" panose="020B0604020202020204" pitchFamily="34" charset="0"/>
              </a:rPr>
              <a:t>rendimiento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eliminando</a:t>
            </a:r>
            <a:r>
              <a:rPr lang="en-US" sz="3600" dirty="0">
                <a:cs typeface="Helvetica" panose="020B0604020202020204" pitchFamily="34" charset="0"/>
              </a:rPr>
              <a:t> el Binding de la </a:t>
            </a:r>
            <a:r>
              <a:rPr lang="en-US" sz="3600" dirty="0" err="1">
                <a:cs typeface="Helvetica" panose="020B0604020202020204" pitchFamily="34" charset="0"/>
              </a:rPr>
              <a:t>celda</a:t>
            </a:r>
            <a:r>
              <a:rPr lang="en-US" sz="3600" dirty="0">
                <a:cs typeface="Helvetica" panose="020B0604020202020204" pitchFamily="34" charset="0"/>
              </a:rPr>
              <a:t> y </a:t>
            </a:r>
            <a:r>
              <a:rPr lang="en-US" sz="3600" dirty="0" err="1">
                <a:cs typeface="Helvetica" panose="020B0604020202020204" pitchFamily="34" charset="0"/>
              </a:rPr>
              <a:t>utilizano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b="1" dirty="0" err="1">
                <a:cs typeface="Helvetica" panose="020B0604020202020204" pitchFamily="34" charset="0"/>
              </a:rPr>
              <a:t>OnBindingContextChanged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  <a:endParaRPr lang="en-US"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2943442" cy="4519081"/>
          </a:xfrm>
        </p:spPr>
        <p:txBody>
          <a:bodyPr/>
          <a:lstStyle/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4000" dirty="0">
                <a:cs typeface="Segoe UI Light"/>
              </a:rPr>
              <a:t>XamlC</a:t>
            </a:r>
          </a:p>
          <a:p>
            <a:pPr marL="639017" indent="-621746">
              <a:lnSpc>
                <a:spcPts val="3600"/>
              </a:lnSpc>
              <a:buFont typeface="Arial" pitchFamily="34" charset="0"/>
              <a:buAutoNum type="arabicPeriod"/>
              <a:tabLst>
                <a:tab pos="639017" algn="l"/>
                <a:tab pos="639879" algn="l"/>
              </a:tabLst>
            </a:pPr>
            <a:r>
              <a:rPr lang="it-IT" sz="4000" dirty="0">
                <a:cs typeface="Segoe UI Light"/>
              </a:rPr>
              <a:t>Bindings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4000" dirty="0">
                <a:cs typeface="Segoe UI Light"/>
              </a:rPr>
              <a:t>View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4000" dirty="0">
                <a:cs typeface="Segoe UI Light"/>
              </a:rPr>
              <a:t>ListView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4000" dirty="0">
                <a:cs typeface="Segoe UI Light"/>
              </a:rPr>
              <a:t>Layout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4000" dirty="0">
                <a:cs typeface="Segoe UI Light"/>
              </a:rPr>
              <a:t>Fast Renderers</a:t>
            </a:r>
            <a:endParaRPr 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60" y="289511"/>
            <a:ext cx="11564484" cy="89966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905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No uses un </a:t>
            </a:r>
            <a:r>
              <a:rPr lang="en-US" sz="3600" b="1" dirty="0" err="1">
                <a:cs typeface="Helvetica" panose="020B0604020202020204" pitchFamily="34" charset="0"/>
              </a:rPr>
              <a:t>TableView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si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puedes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utilizar</a:t>
            </a:r>
            <a:r>
              <a:rPr lang="en-US" sz="3600" dirty="0">
                <a:cs typeface="Helvetica" panose="020B0604020202020204" pitchFamily="34" charset="0"/>
              </a:rPr>
              <a:t> un </a:t>
            </a:r>
            <a:r>
              <a:rPr lang="en-US" sz="3600" dirty="0" err="1">
                <a:cs typeface="Helvetica" panose="020B0604020202020204" pitchFamily="34" charset="0"/>
              </a:rPr>
              <a:t>ListView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  <a:endParaRPr lang="en-US"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19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Sacando</a:t>
            </a:r>
            <a:r>
              <a:rPr lang="en-US" sz="6000" dirty="0"/>
              <a:t> </a:t>
            </a:r>
            <a:r>
              <a:rPr lang="en-US" sz="6000" dirty="0" err="1"/>
              <a:t>rendimiento</a:t>
            </a:r>
            <a:r>
              <a:rPr lang="en-US" sz="6000" dirty="0"/>
              <a:t> a un </a:t>
            </a:r>
            <a:r>
              <a:rPr lang="en-US" sz="6000" dirty="0" err="1"/>
              <a:t>ListView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9259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076450"/>
            <a:ext cx="11652250" cy="1800225"/>
          </a:xfr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49463448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4" name="Elaborazione 17"/>
          <p:cNvSpPr/>
          <p:nvPr/>
        </p:nvSpPr>
        <p:spPr bwMode="auto">
          <a:xfrm>
            <a:off x="8580437" y="2869960"/>
            <a:ext cx="2133600" cy="7620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Layout</a:t>
            </a:r>
          </a:p>
        </p:txBody>
      </p:sp>
      <p:sp>
        <p:nvSpPr>
          <p:cNvPr id="5" name="Elaborazione 20"/>
          <p:cNvSpPr/>
          <p:nvPr/>
        </p:nvSpPr>
        <p:spPr bwMode="auto">
          <a:xfrm>
            <a:off x="8580437" y="1458187"/>
            <a:ext cx="2133600" cy="7620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Page</a:t>
            </a:r>
          </a:p>
        </p:txBody>
      </p:sp>
      <p:cxnSp>
        <p:nvCxnSpPr>
          <p:cNvPr id="6" name="Connettore 2 26"/>
          <p:cNvCxnSpPr>
            <a:stCxn id="5" idx="2"/>
            <a:endCxn id="4" idx="0"/>
          </p:cNvCxnSpPr>
          <p:nvPr/>
        </p:nvCxnSpPr>
        <p:spPr>
          <a:xfrm>
            <a:off x="9647237" y="2220187"/>
            <a:ext cx="0" cy="649773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aborazione 45"/>
          <p:cNvSpPr/>
          <p:nvPr/>
        </p:nvSpPr>
        <p:spPr bwMode="auto">
          <a:xfrm>
            <a:off x="9647237" y="4281971"/>
            <a:ext cx="1219201" cy="762000"/>
          </a:xfrm>
          <a:prstGeom prst="flowChartProcess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View2</a:t>
            </a:r>
          </a:p>
        </p:txBody>
      </p:sp>
      <p:cxnSp>
        <p:nvCxnSpPr>
          <p:cNvPr id="10" name="Connettore 2 48"/>
          <p:cNvCxnSpPr>
            <a:cxnSpLocks/>
            <a:stCxn id="4" idx="2"/>
            <a:endCxn id="12" idx="0"/>
          </p:cNvCxnSpPr>
          <p:nvPr/>
        </p:nvCxnSpPr>
        <p:spPr>
          <a:xfrm flipH="1">
            <a:off x="8809038" y="3631960"/>
            <a:ext cx="838199" cy="623478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50"/>
          <p:cNvCxnSpPr>
            <a:stCxn id="4" idx="2"/>
            <a:endCxn id="9" idx="0"/>
          </p:cNvCxnSpPr>
          <p:nvPr/>
        </p:nvCxnSpPr>
        <p:spPr>
          <a:xfrm>
            <a:off x="9647237" y="3631960"/>
            <a:ext cx="609601" cy="65001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aborazione 46"/>
          <p:cNvSpPr/>
          <p:nvPr/>
        </p:nvSpPr>
        <p:spPr bwMode="auto">
          <a:xfrm>
            <a:off x="8199437" y="4255438"/>
            <a:ext cx="1219201" cy="762000"/>
          </a:xfrm>
          <a:prstGeom prst="flowChartProcess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View1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350758" y="1189176"/>
            <a:ext cx="762007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Helvetica" panose="020B0604020202020204" pitchFamily="34" charset="0"/>
              </a:rPr>
              <a:t>Un Layout </a:t>
            </a:r>
            <a:r>
              <a:rPr lang="en-US" sz="2800" dirty="0" err="1">
                <a:cs typeface="Helvetica" panose="020B0604020202020204" pitchFamily="34" charset="0"/>
              </a:rPr>
              <a:t>representa</a:t>
            </a:r>
            <a:r>
              <a:rPr lang="en-US" sz="2800" dirty="0">
                <a:cs typeface="Helvetica" panose="020B0604020202020204" pitchFamily="34" charset="0"/>
              </a:rPr>
              <a:t> un </a:t>
            </a:r>
            <a:r>
              <a:rPr lang="en-US" sz="2800" dirty="0" err="1">
                <a:cs typeface="Helvetica" panose="020B0604020202020204" pitchFamily="34" charset="0"/>
              </a:rPr>
              <a:t>nodo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en</a:t>
            </a:r>
            <a:r>
              <a:rPr lang="en-US" sz="2800" dirty="0">
                <a:cs typeface="Helvetica" panose="020B0604020202020204" pitchFamily="34" charset="0"/>
              </a:rPr>
              <a:t> el </a:t>
            </a:r>
            <a:r>
              <a:rPr lang="en-US" sz="2800" dirty="0" err="1">
                <a:cs typeface="Helvetica" panose="020B0604020202020204" pitchFamily="34" charset="0"/>
              </a:rPr>
              <a:t>árbol</a:t>
            </a:r>
            <a:r>
              <a:rPr lang="en-US" sz="2800" dirty="0">
                <a:cs typeface="Helvetica" panose="020B0604020202020204" pitchFamily="34" charset="0"/>
              </a:rPr>
              <a:t> visual.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Helvetica" panose="020B0604020202020204" pitchFamily="34" charset="0"/>
              </a:rPr>
              <a:t>Un Layout </a:t>
            </a:r>
            <a:r>
              <a:rPr lang="en-US" sz="2800" dirty="0" err="1">
                <a:cs typeface="Helvetica" panose="020B0604020202020204" pitchFamily="34" charset="0"/>
              </a:rPr>
              <a:t>cuenta</a:t>
            </a:r>
            <a:r>
              <a:rPr lang="en-US" sz="2800" dirty="0">
                <a:cs typeface="Helvetica" panose="020B0604020202020204" pitchFamily="34" charset="0"/>
              </a:rPr>
              <a:t> con </a:t>
            </a:r>
            <a:r>
              <a:rPr lang="en-US" sz="2800" dirty="0" err="1">
                <a:cs typeface="Helvetica" panose="020B0604020202020204" pitchFamily="34" charset="0"/>
              </a:rPr>
              <a:t>propiedades</a:t>
            </a:r>
            <a:r>
              <a:rPr lang="en-US" sz="2800" dirty="0">
                <a:cs typeface="Helvetica" panose="020B0604020202020204" pitchFamily="34" charset="0"/>
              </a:rPr>
              <a:t> y </a:t>
            </a:r>
            <a:r>
              <a:rPr lang="en-US" sz="2800" dirty="0" err="1">
                <a:cs typeface="Helvetica" panose="020B0604020202020204" pitchFamily="34" charset="0"/>
              </a:rPr>
              <a:t>eventos</a:t>
            </a:r>
            <a:r>
              <a:rPr lang="en-US" sz="2800" dirty="0">
                <a:cs typeface="Helvetica" panose="020B0604020202020204" pitchFamily="34" charset="0"/>
              </a:rPr>
              <a:t> que </a:t>
            </a:r>
            <a:r>
              <a:rPr lang="en-US" sz="2800" dirty="0" err="1">
                <a:cs typeface="Helvetica" panose="020B0604020202020204" pitchFamily="34" charset="0"/>
              </a:rPr>
              <a:t>permiten</a:t>
            </a:r>
            <a:r>
              <a:rPr lang="en-US" sz="2800" dirty="0">
                <a:cs typeface="Helvetica" panose="020B0604020202020204" pitchFamily="34" charset="0"/>
              </a:rPr>
              <a:t> definer </a:t>
            </a:r>
            <a:r>
              <a:rPr lang="en-US" sz="2800" dirty="0" err="1">
                <a:cs typeface="Helvetica" panose="020B0604020202020204" pitchFamily="34" charset="0"/>
              </a:rPr>
              <a:t>su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comportamiento</a:t>
            </a:r>
            <a:r>
              <a:rPr lang="en-US" sz="28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Helvetica" panose="020B0604020202020204" pitchFamily="34" charset="0"/>
              </a:rPr>
              <a:t>Es</a:t>
            </a:r>
            <a:r>
              <a:rPr lang="en-US" sz="2800" dirty="0">
                <a:cs typeface="Helvetica" panose="020B0604020202020204" pitchFamily="34" charset="0"/>
              </a:rPr>
              <a:t> el responsible de </a:t>
            </a:r>
            <a:r>
              <a:rPr lang="en-US" sz="2800" dirty="0" err="1">
                <a:cs typeface="Helvetica" panose="020B0604020202020204" pitchFamily="34" charset="0"/>
              </a:rPr>
              <a:t>gestionar</a:t>
            </a:r>
            <a:r>
              <a:rPr lang="en-US" sz="2800" dirty="0">
                <a:cs typeface="Helvetica" panose="020B0604020202020204" pitchFamily="34" charset="0"/>
              </a:rPr>
              <a:t> la </a:t>
            </a:r>
            <a:r>
              <a:rPr lang="en-US" sz="2800" dirty="0" err="1">
                <a:cs typeface="Helvetica" panose="020B0604020202020204" pitchFamily="34" charset="0"/>
              </a:rPr>
              <a:t>ubicación</a:t>
            </a:r>
            <a:r>
              <a:rPr lang="en-US" sz="2800" dirty="0">
                <a:cs typeface="Helvetica" panose="020B0604020202020204" pitchFamily="34" charset="0"/>
              </a:rPr>
              <a:t> y el </a:t>
            </a:r>
            <a:r>
              <a:rPr lang="en-US" sz="2800" dirty="0" err="1">
                <a:cs typeface="Helvetica" panose="020B0604020202020204" pitchFamily="34" charset="0"/>
              </a:rPr>
              <a:t>tamaño</a:t>
            </a:r>
            <a:r>
              <a:rPr lang="en-US" sz="2800" dirty="0">
                <a:cs typeface="Helvetica" panose="020B0604020202020204" pitchFamily="34" charset="0"/>
              </a:rPr>
              <a:t> de </a:t>
            </a:r>
            <a:r>
              <a:rPr lang="en-US" sz="2800" dirty="0" err="1">
                <a:cs typeface="Helvetica" panose="020B0604020202020204" pitchFamily="34" charset="0"/>
              </a:rPr>
              <a:t>nodos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secundarios</a:t>
            </a:r>
            <a:r>
              <a:rPr lang="en-US" sz="2800" dirty="0"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Helvetica" panose="020B0604020202020204" pitchFamily="34" charset="0"/>
              </a:rPr>
              <a:t>Ejemplos</a:t>
            </a:r>
            <a:r>
              <a:rPr lang="en-US" sz="2800" dirty="0">
                <a:cs typeface="Helvetica" panose="020B0604020202020204" pitchFamily="34" charset="0"/>
              </a:rPr>
              <a:t>: </a:t>
            </a:r>
            <a:r>
              <a:rPr lang="en-US" sz="2800" dirty="0" err="1">
                <a:cs typeface="Helvetica" panose="020B0604020202020204" pitchFamily="34" charset="0"/>
              </a:rPr>
              <a:t>StackLayout</a:t>
            </a:r>
            <a:r>
              <a:rPr lang="en-US" sz="2800" dirty="0">
                <a:cs typeface="Helvetica" panose="020B0604020202020204" pitchFamily="34" charset="0"/>
              </a:rPr>
              <a:t>, Grid,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2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20" y="1593755"/>
            <a:ext cx="10897160" cy="36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172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de un Layout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cs typeface="Helvetica" panose="020B0604020202020204" pitchFamily="34" charset="0"/>
              </a:rPr>
              <a:t>La </a:t>
            </a:r>
            <a:r>
              <a:rPr lang="en-US" sz="3600" b="1" dirty="0" err="1">
                <a:cs typeface="Helvetica" panose="020B0604020202020204" pitchFamily="34" charset="0"/>
              </a:rPr>
              <a:t>creación</a:t>
            </a:r>
            <a:r>
              <a:rPr lang="en-US" sz="3600" dirty="0">
                <a:cs typeface="Helvetica" panose="020B0604020202020204" pitchFamily="34" charset="0"/>
              </a:rPr>
              <a:t> de un Layout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Xamarin.Forms </a:t>
            </a:r>
            <a:r>
              <a:rPr lang="en-US" sz="3600" dirty="0" err="1">
                <a:cs typeface="Helvetica" panose="020B0604020202020204" pitchFamily="34" charset="0"/>
              </a:rPr>
              <a:t>pasa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por</a:t>
            </a:r>
            <a:r>
              <a:rPr lang="en-US" sz="3600" dirty="0">
                <a:cs typeface="Helvetica" panose="020B0604020202020204" pitchFamily="34" charset="0"/>
              </a:rPr>
              <a:t> dos </a:t>
            </a:r>
            <a:r>
              <a:rPr lang="en-US" sz="3600" dirty="0" err="1">
                <a:cs typeface="Helvetica" panose="020B0604020202020204" pitchFamily="34" charset="0"/>
              </a:rPr>
              <a:t>fases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diferentes</a:t>
            </a:r>
            <a:r>
              <a:rPr lang="en-US" sz="3600" dirty="0">
                <a:cs typeface="Helvetica" panose="020B0604020202020204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cs typeface="Helvetica" panose="020B0604020202020204" pitchFamily="34" charset="0"/>
              </a:rPr>
              <a:t>Ciclo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b="1" dirty="0" err="1">
                <a:cs typeface="Helvetica" panose="020B0604020202020204" pitchFamily="34" charset="0"/>
              </a:rPr>
              <a:t>invalidación</a:t>
            </a:r>
            <a:r>
              <a:rPr lang="en-US" sz="3600" dirty="0">
                <a:cs typeface="Helvetica" panose="020B0604020202020204" pitchFamily="34" charset="0"/>
              </a:rPr>
              <a:t>: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el </a:t>
            </a:r>
            <a:r>
              <a:rPr lang="en-US" sz="3600" dirty="0" err="1">
                <a:cs typeface="Helvetica" panose="020B0604020202020204" pitchFamily="34" charset="0"/>
              </a:rPr>
              <a:t>árbol</a:t>
            </a:r>
            <a:r>
              <a:rPr lang="en-US" sz="3600" dirty="0">
                <a:cs typeface="Helvetica" panose="020B0604020202020204" pitchFamily="34" charset="0"/>
              </a:rPr>
              <a:t> visual, el </a:t>
            </a:r>
            <a:r>
              <a:rPr lang="en-US" sz="3600" dirty="0" err="1">
                <a:cs typeface="Helvetica" panose="020B0604020202020204" pitchFamily="34" charset="0"/>
              </a:rPr>
              <a:t>ciclo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invalidación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es</a:t>
            </a:r>
            <a:r>
              <a:rPr lang="en-US" sz="3600" dirty="0">
                <a:cs typeface="Helvetica" panose="020B0604020202020204" pitchFamily="34" charset="0"/>
              </a:rPr>
              <a:t> el </a:t>
            </a:r>
            <a:r>
              <a:rPr lang="en-US" sz="3600" dirty="0" err="1">
                <a:cs typeface="Helvetica" panose="020B0604020202020204" pitchFamily="34" charset="0"/>
              </a:rPr>
              <a:t>proceso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notificación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recursivamente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hacia</a:t>
            </a:r>
            <a:r>
              <a:rPr lang="en-US" sz="3600" dirty="0">
                <a:cs typeface="Helvetica" panose="020B0604020202020204" pitchFamily="34" charset="0"/>
              </a:rPr>
              <a:t> el </a:t>
            </a:r>
            <a:r>
              <a:rPr lang="en-US" sz="3600" dirty="0" err="1">
                <a:cs typeface="Helvetica" panose="020B0604020202020204" pitchFamily="34" charset="0"/>
              </a:rPr>
              <a:t>nodo</a:t>
            </a:r>
            <a:r>
              <a:rPr lang="en-US" sz="3600" dirty="0">
                <a:cs typeface="Helvetica" panose="020B0604020202020204" pitchFamily="34" charset="0"/>
              </a:rPr>
              <a:t> padre.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cs typeface="Helvetica" panose="020B0604020202020204" pitchFamily="34" charset="0"/>
              </a:rPr>
              <a:t>Ciclo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b="1" dirty="0">
                <a:cs typeface="Helvetica" panose="020B0604020202020204" pitchFamily="34" charset="0"/>
              </a:rPr>
              <a:t>Layout</a:t>
            </a:r>
            <a:r>
              <a:rPr lang="en-US" sz="3600" dirty="0">
                <a:cs typeface="Helvetica" panose="020B0604020202020204" pitchFamily="34" charset="0"/>
              </a:rPr>
              <a:t>: </a:t>
            </a:r>
            <a:r>
              <a:rPr lang="en-US" sz="3600" dirty="0" err="1">
                <a:cs typeface="Helvetica" panose="020B0604020202020204" pitchFamily="34" charset="0"/>
              </a:rPr>
              <a:t>Tras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invalidar</a:t>
            </a:r>
            <a:r>
              <a:rPr lang="en-US" sz="3600" dirty="0">
                <a:cs typeface="Helvetica" panose="020B0604020202020204" pitchFamily="34" charset="0"/>
              </a:rPr>
              <a:t>, se </a:t>
            </a:r>
            <a:r>
              <a:rPr lang="en-US" sz="3600" dirty="0" err="1">
                <a:cs typeface="Helvetica" panose="020B0604020202020204" pitchFamily="34" charset="0"/>
              </a:rPr>
              <a:t>procede</a:t>
            </a:r>
            <a:r>
              <a:rPr lang="en-US" sz="3600" dirty="0">
                <a:cs typeface="Helvetica" panose="020B0604020202020204" pitchFamily="34" charset="0"/>
              </a:rPr>
              <a:t> a la </a:t>
            </a:r>
            <a:r>
              <a:rPr lang="en-US" sz="3600" dirty="0" err="1">
                <a:cs typeface="Helvetica" panose="020B0604020202020204" pitchFamily="34" charset="0"/>
              </a:rPr>
              <a:t>reorganización</a:t>
            </a:r>
            <a:r>
              <a:rPr lang="en-US" sz="3600" dirty="0">
                <a:cs typeface="Helvetica" panose="020B0604020202020204" pitchFamily="34" charset="0"/>
              </a:rPr>
              <a:t> de </a:t>
            </a:r>
            <a:r>
              <a:rPr lang="en-US" sz="3600" dirty="0" err="1">
                <a:cs typeface="Helvetica" panose="020B0604020202020204" pitchFamily="34" charset="0"/>
              </a:rPr>
              <a:t>elementos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marcados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como</a:t>
            </a:r>
            <a:r>
              <a:rPr lang="en-US" sz="3600" dirty="0">
                <a:cs typeface="Helvetica" panose="020B0604020202020204" pitchFamily="34" charset="0"/>
              </a:rPr>
              <a:t> “</a:t>
            </a:r>
            <a:r>
              <a:rPr lang="en-US" sz="3600" dirty="0" err="1">
                <a:cs typeface="Helvetica" panose="020B0604020202020204" pitchFamily="34" charset="0"/>
              </a:rPr>
              <a:t>invalidados</a:t>
            </a:r>
            <a:r>
              <a:rPr lang="en-US" sz="3600" dirty="0">
                <a:cs typeface="Helvetica" panose="020B0604020202020204" pitchFamily="34" charset="0"/>
              </a:rPr>
              <a:t>”.</a:t>
            </a:r>
            <a:endParaRPr lang="en-US"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90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invalidación</a:t>
            </a:r>
            <a:endParaRPr lang="en-US" dirty="0"/>
          </a:p>
        </p:txBody>
      </p:sp>
      <p:sp>
        <p:nvSpPr>
          <p:cNvPr id="4" name="Rettangolo 14"/>
          <p:cNvSpPr/>
          <p:nvPr/>
        </p:nvSpPr>
        <p:spPr bwMode="auto">
          <a:xfrm>
            <a:off x="729693" y="1698373"/>
            <a:ext cx="3352800" cy="1447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VisualElement.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InvalidateMeasureInternal()</a:t>
            </a:r>
          </a:p>
        </p:txBody>
      </p:sp>
      <p:sp>
        <p:nvSpPr>
          <p:cNvPr id="5" name="Freccia in su 16"/>
          <p:cNvSpPr/>
          <p:nvPr/>
        </p:nvSpPr>
        <p:spPr bwMode="auto">
          <a:xfrm rot="5400000" flipH="1">
            <a:off x="4429889" y="2005525"/>
            <a:ext cx="304800" cy="833496"/>
          </a:xfrm>
          <a:prstGeom prst="upArrow">
            <a:avLst>
              <a:gd name="adj1" fmla="val 35000"/>
              <a:gd name="adj2" fmla="val 42500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ttangolo 14"/>
          <p:cNvSpPr/>
          <p:nvPr/>
        </p:nvSpPr>
        <p:spPr bwMode="auto">
          <a:xfrm>
            <a:off x="5082085" y="1698373"/>
            <a:ext cx="3352800" cy="1447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VisualElement.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MeasureInvalidated</a:t>
            </a:r>
          </a:p>
        </p:txBody>
      </p:sp>
      <p:sp>
        <p:nvSpPr>
          <p:cNvPr id="7" name="Freccia in su 16"/>
          <p:cNvSpPr/>
          <p:nvPr/>
        </p:nvSpPr>
        <p:spPr bwMode="auto">
          <a:xfrm rot="10800000" flipH="1">
            <a:off x="6606085" y="3238622"/>
            <a:ext cx="304800" cy="833496"/>
          </a:xfrm>
          <a:prstGeom prst="upArrow">
            <a:avLst>
              <a:gd name="adj1" fmla="val 35000"/>
              <a:gd name="adj2" fmla="val 42500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9" name="Decisione 6"/>
          <p:cNvSpPr/>
          <p:nvPr/>
        </p:nvSpPr>
        <p:spPr bwMode="auto">
          <a:xfrm>
            <a:off x="5653584" y="4348068"/>
            <a:ext cx="2209800" cy="1271403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¿Es nodo raíz?</a:t>
            </a:r>
          </a:p>
        </p:txBody>
      </p:sp>
      <p:sp>
        <p:nvSpPr>
          <p:cNvPr id="10" name="Rettangolo 41"/>
          <p:cNvSpPr/>
          <p:nvPr/>
        </p:nvSpPr>
        <p:spPr>
          <a:xfrm>
            <a:off x="8070683" y="47991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Si</a:t>
            </a:r>
          </a:p>
        </p:txBody>
      </p:sp>
      <p:sp>
        <p:nvSpPr>
          <p:cNvPr id="11" name="Rettangolo 41"/>
          <p:cNvSpPr/>
          <p:nvPr/>
        </p:nvSpPr>
        <p:spPr>
          <a:xfrm>
            <a:off x="5027735" y="479910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No</a:t>
            </a:r>
          </a:p>
        </p:txBody>
      </p:sp>
      <p:cxnSp>
        <p:nvCxnSpPr>
          <p:cNvPr id="13" name="Conector: curvado 12"/>
          <p:cNvCxnSpPr>
            <a:stCxn id="11" idx="1"/>
            <a:endCxn id="5" idx="1"/>
          </p:cNvCxnSpPr>
          <p:nvPr/>
        </p:nvCxnSpPr>
        <p:spPr>
          <a:xfrm rot="10800000">
            <a:off x="4869497" y="2574673"/>
            <a:ext cx="158238" cy="2409096"/>
          </a:xfrm>
          <a:prstGeom prst="curvedConnector2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: curvado 14"/>
          <p:cNvCxnSpPr>
            <a:stCxn id="10" idx="3"/>
          </p:cNvCxnSpPr>
          <p:nvPr/>
        </p:nvCxnSpPr>
        <p:spPr>
          <a:xfrm flipV="1">
            <a:off x="8434885" y="4072118"/>
            <a:ext cx="1286631" cy="911651"/>
          </a:xfrm>
          <a:prstGeom prst="curvedConnector3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tangolo 14"/>
          <p:cNvSpPr/>
          <p:nvPr/>
        </p:nvSpPr>
        <p:spPr bwMode="auto">
          <a:xfrm>
            <a:off x="9856409" y="3617077"/>
            <a:ext cx="1616212" cy="945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Ciclo Layout</a:t>
            </a:r>
          </a:p>
        </p:txBody>
      </p:sp>
    </p:spTree>
    <p:extLst>
      <p:ext uri="{BB962C8B-B14F-4D97-AF65-F5344CB8AC3E}">
        <p14:creationId xmlns:p14="http://schemas.microsoft.com/office/powerpoint/2010/main" val="375709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invalidación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cs typeface="Helvetica" panose="020B0604020202020204" pitchFamily="34" charset="0"/>
              </a:rPr>
              <a:t>La </a:t>
            </a:r>
            <a:r>
              <a:rPr lang="en-US" sz="3600" dirty="0" err="1">
                <a:cs typeface="Helvetica" panose="020B0604020202020204" pitchFamily="34" charset="0"/>
              </a:rPr>
              <a:t>invalidación</a:t>
            </a:r>
            <a:r>
              <a:rPr lang="en-US" sz="3600" dirty="0">
                <a:cs typeface="Helvetica" panose="020B0604020202020204" pitchFamily="34" charset="0"/>
              </a:rPr>
              <a:t> de un Layout </a:t>
            </a:r>
            <a:r>
              <a:rPr lang="en-US" sz="3600" dirty="0" err="1">
                <a:cs typeface="Helvetica" panose="020B0604020202020204" pitchFamily="34" charset="0"/>
              </a:rPr>
              <a:t>puede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lanzarse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por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diferentes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motivos</a:t>
            </a:r>
            <a:r>
              <a:rPr lang="en-US" sz="3600" dirty="0">
                <a:cs typeface="Helvetica" panose="020B0604020202020204" pitchFamily="34" charset="0"/>
              </a:rPr>
              <a:t>. </a:t>
            </a:r>
            <a:r>
              <a:rPr lang="en-US" sz="3600" dirty="0" err="1">
                <a:cs typeface="Helvetica" panose="020B0604020202020204" pitchFamily="34" charset="0"/>
              </a:rPr>
              <a:t>Cada</a:t>
            </a:r>
            <a:r>
              <a:rPr lang="en-US" sz="3600" dirty="0">
                <a:cs typeface="Helvetica" panose="020B0604020202020204" pitchFamily="34" charset="0"/>
              </a:rPr>
              <a:t> motive </a:t>
            </a:r>
            <a:r>
              <a:rPr lang="en-US" sz="3600" dirty="0" err="1">
                <a:cs typeface="Helvetica" panose="020B0604020202020204" pitchFamily="34" charset="0"/>
              </a:rPr>
              <a:t>viene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indicado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dirty="0" err="1">
                <a:cs typeface="Helvetica" panose="020B0604020202020204" pitchFamily="34" charset="0"/>
              </a:rPr>
              <a:t>en</a:t>
            </a:r>
            <a:r>
              <a:rPr lang="en-US" sz="3600" dirty="0">
                <a:cs typeface="Helvetica" panose="020B0604020202020204" pitchFamily="34" charset="0"/>
              </a:rPr>
              <a:t> el </a:t>
            </a:r>
            <a:r>
              <a:rPr lang="en-US" sz="3600" dirty="0" err="1">
                <a:cs typeface="Helvetica" panose="020B0604020202020204" pitchFamily="34" charset="0"/>
              </a:rPr>
              <a:t>enumerado</a:t>
            </a:r>
            <a:r>
              <a:rPr lang="en-US" sz="3600" dirty="0">
                <a:cs typeface="Helvetica" panose="020B0604020202020204" pitchFamily="34" charset="0"/>
              </a:rPr>
              <a:t> </a:t>
            </a:r>
            <a:r>
              <a:rPr lang="en-US" sz="3600" b="1" dirty="0" err="1">
                <a:cs typeface="Helvetica" panose="020B0604020202020204" pitchFamily="34" charset="0"/>
              </a:rPr>
              <a:t>InvalidationTrigger</a:t>
            </a:r>
            <a:r>
              <a:rPr lang="en-US" sz="3600" dirty="0">
                <a:cs typeface="Helvetica" panose="020B0604020202020204" pitchFamily="34" charset="0"/>
              </a:rPr>
              <a:t>.</a:t>
            </a:r>
            <a:endParaRPr lang="en-US" sz="2400" dirty="0">
              <a:cs typeface="Helvetic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510497" y="3335886"/>
            <a:ext cx="5105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InvalidationTrigger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Undefined = 0,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MeasureChanged = 1 &lt;&lt; 0,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HorizontalOptionsChanged = 1 &lt;&lt; 1,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VerticalOptionsChanged = 1 &lt;&lt; 2,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SizeRequestChanged = 1 &lt;&lt; 3,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RendererReady = 1 &lt;&lt; 4,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MarginChanged = 1 &lt;&lt; 5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5" name="object 5"/>
          <p:cNvSpPr/>
          <p:nvPr/>
        </p:nvSpPr>
        <p:spPr>
          <a:xfrm>
            <a:off x="350758" y="3295048"/>
            <a:ext cx="11574322" cy="26670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838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Ciclo</a:t>
            </a:r>
            <a:r>
              <a:rPr lang="en-US" dirty="0"/>
              <a:t> de Layout</a:t>
            </a:r>
          </a:p>
        </p:txBody>
      </p:sp>
      <p:sp>
        <p:nvSpPr>
          <p:cNvPr id="4" name="Rettangolo 14"/>
          <p:cNvSpPr/>
          <p:nvPr/>
        </p:nvSpPr>
        <p:spPr bwMode="auto">
          <a:xfrm>
            <a:off x="729693" y="1698373"/>
            <a:ext cx="3352800" cy="1447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VisualElementRenderer&lt;T&gt;.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OnLayout()</a:t>
            </a:r>
          </a:p>
        </p:txBody>
      </p:sp>
      <p:sp>
        <p:nvSpPr>
          <p:cNvPr id="5" name="Freccia in su 16"/>
          <p:cNvSpPr/>
          <p:nvPr/>
        </p:nvSpPr>
        <p:spPr bwMode="auto">
          <a:xfrm rot="5400000" flipH="1">
            <a:off x="4429889" y="2005525"/>
            <a:ext cx="304800" cy="833496"/>
          </a:xfrm>
          <a:prstGeom prst="upArrow">
            <a:avLst>
              <a:gd name="adj1" fmla="val 35000"/>
              <a:gd name="adj2" fmla="val 42500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ttangolo 14"/>
          <p:cNvSpPr/>
          <p:nvPr/>
        </p:nvSpPr>
        <p:spPr bwMode="auto">
          <a:xfrm>
            <a:off x="5082085" y="1698373"/>
            <a:ext cx="3352800" cy="1447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VisualElement.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UpdateLayout</a:t>
            </a:r>
          </a:p>
        </p:txBody>
      </p:sp>
      <p:sp>
        <p:nvSpPr>
          <p:cNvPr id="7" name="Freccia in su 16"/>
          <p:cNvSpPr/>
          <p:nvPr/>
        </p:nvSpPr>
        <p:spPr bwMode="auto">
          <a:xfrm rot="10800000" flipH="1">
            <a:off x="6606085" y="3238622"/>
            <a:ext cx="304800" cy="833496"/>
          </a:xfrm>
          <a:prstGeom prst="upArrow">
            <a:avLst>
              <a:gd name="adj1" fmla="val 35000"/>
              <a:gd name="adj2" fmla="val 42500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9" name="Decisione 6"/>
          <p:cNvSpPr/>
          <p:nvPr/>
        </p:nvSpPr>
        <p:spPr bwMode="auto">
          <a:xfrm>
            <a:off x="5653584" y="4348068"/>
            <a:ext cx="2209800" cy="1271403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¿nodo compuesto?</a:t>
            </a:r>
          </a:p>
        </p:txBody>
      </p:sp>
      <p:sp>
        <p:nvSpPr>
          <p:cNvPr id="10" name="Rettangolo 41"/>
          <p:cNvSpPr/>
          <p:nvPr/>
        </p:nvSpPr>
        <p:spPr>
          <a:xfrm>
            <a:off x="8070683" y="479910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No</a:t>
            </a:r>
          </a:p>
        </p:txBody>
      </p:sp>
      <p:sp>
        <p:nvSpPr>
          <p:cNvPr id="11" name="Rettangolo 41"/>
          <p:cNvSpPr/>
          <p:nvPr/>
        </p:nvSpPr>
        <p:spPr>
          <a:xfrm>
            <a:off x="5154489" y="47991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Si</a:t>
            </a:r>
          </a:p>
        </p:txBody>
      </p:sp>
      <p:cxnSp>
        <p:nvCxnSpPr>
          <p:cNvPr id="13" name="Conector: curvado 12"/>
          <p:cNvCxnSpPr>
            <a:cxnSpLocks/>
            <a:stCxn id="11" idx="1"/>
            <a:endCxn id="4" idx="2"/>
          </p:cNvCxnSpPr>
          <p:nvPr/>
        </p:nvCxnSpPr>
        <p:spPr>
          <a:xfrm rot="10800000">
            <a:off x="2406093" y="3146173"/>
            <a:ext cx="2748396" cy="1837596"/>
          </a:xfrm>
          <a:prstGeom prst="curvedConnector2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: curvado 14"/>
          <p:cNvCxnSpPr>
            <a:stCxn id="10" idx="3"/>
          </p:cNvCxnSpPr>
          <p:nvPr/>
        </p:nvCxnSpPr>
        <p:spPr>
          <a:xfrm flipV="1">
            <a:off x="8563126" y="4072119"/>
            <a:ext cx="1158390" cy="911650"/>
          </a:xfrm>
          <a:prstGeom prst="curvedConnector3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tangolo 14"/>
          <p:cNvSpPr/>
          <p:nvPr/>
        </p:nvSpPr>
        <p:spPr bwMode="auto">
          <a:xfrm>
            <a:off x="9856409" y="3617077"/>
            <a:ext cx="1616212" cy="945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Measure() </a:t>
            </a:r>
            <a:b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</a:b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Layout()</a:t>
            </a:r>
          </a:p>
        </p:txBody>
      </p:sp>
      <p:sp>
        <p:nvSpPr>
          <p:cNvPr id="17" name="Rettangolo 41"/>
          <p:cNvSpPr/>
          <p:nvPr/>
        </p:nvSpPr>
        <p:spPr>
          <a:xfrm>
            <a:off x="3120012" y="3881613"/>
            <a:ext cx="11632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/>
              <a:t>Por cada hijo</a:t>
            </a:r>
          </a:p>
          <a:p>
            <a:r>
              <a:rPr lang="it-IT" sz="1100" dirty="0"/>
              <a:t>Layout.Children</a:t>
            </a:r>
          </a:p>
        </p:txBody>
      </p:sp>
    </p:spTree>
    <p:extLst>
      <p:ext uri="{BB962C8B-B14F-4D97-AF65-F5344CB8AC3E}">
        <p14:creationId xmlns:p14="http://schemas.microsoft.com/office/powerpoint/2010/main" val="387408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/>
      <p:bldP spid="11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Ciclo</a:t>
            </a:r>
            <a:r>
              <a:rPr lang="en-US" dirty="0"/>
              <a:t> de Layout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cs typeface="Helvetica" panose="020B0604020202020204" pitchFamily="34" charset="0"/>
              </a:rPr>
              <a:t>El </a:t>
            </a:r>
            <a:r>
              <a:rPr lang="en-US" sz="4400" dirty="0" err="1">
                <a:cs typeface="Helvetica" panose="020B0604020202020204" pitchFamily="34" charset="0"/>
              </a:rPr>
              <a:t>ciclo</a:t>
            </a:r>
            <a:r>
              <a:rPr lang="en-US" sz="4400" dirty="0">
                <a:cs typeface="Helvetica" panose="020B0604020202020204" pitchFamily="34" charset="0"/>
              </a:rPr>
              <a:t> de Layout </a:t>
            </a:r>
            <a:r>
              <a:rPr lang="en-US" sz="4400" dirty="0" err="1">
                <a:cs typeface="Helvetica" panose="020B0604020202020204" pitchFamily="34" charset="0"/>
              </a:rPr>
              <a:t>termina</a:t>
            </a:r>
            <a:r>
              <a:rPr lang="en-US" sz="4400" dirty="0">
                <a:cs typeface="Helvetica" panose="020B0604020202020204" pitchFamily="34" charset="0"/>
              </a:rPr>
              <a:t> con la </a:t>
            </a:r>
            <a:r>
              <a:rPr lang="en-US" sz="4400" dirty="0" err="1">
                <a:cs typeface="Helvetica" panose="020B0604020202020204" pitchFamily="34" charset="0"/>
              </a:rPr>
              <a:t>llamada</a:t>
            </a:r>
            <a:r>
              <a:rPr lang="en-US" sz="4400" dirty="0">
                <a:cs typeface="Helvetica" panose="020B0604020202020204" pitchFamily="34" charset="0"/>
              </a:rPr>
              <a:t> a Layout() del ultimo </a:t>
            </a:r>
            <a:r>
              <a:rPr lang="en-US" sz="4400" dirty="0" err="1">
                <a:cs typeface="Helvetica" panose="020B0604020202020204" pitchFamily="34" charset="0"/>
              </a:rPr>
              <a:t>elemento</a:t>
            </a:r>
            <a:r>
              <a:rPr lang="en-US" sz="4400" dirty="0">
                <a:cs typeface="Helvetica" panose="020B0604020202020204" pitchFamily="34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cs typeface="Helvetica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cs typeface="Helvetica" panose="020B0604020202020204" pitchFamily="34" charset="0"/>
              </a:rPr>
              <a:t>A </a:t>
            </a:r>
            <a:r>
              <a:rPr lang="en-US" sz="4400" dirty="0" err="1">
                <a:cs typeface="Helvetica" panose="020B0604020202020204" pitchFamily="34" charset="0"/>
              </a:rPr>
              <a:t>diferencia</a:t>
            </a:r>
            <a:r>
              <a:rPr lang="en-US" sz="4400" dirty="0">
                <a:cs typeface="Helvetica" panose="020B0604020202020204" pitchFamily="34" charset="0"/>
              </a:rPr>
              <a:t> del </a:t>
            </a:r>
            <a:r>
              <a:rPr lang="en-US" sz="4400" dirty="0" err="1">
                <a:cs typeface="Helvetica" panose="020B0604020202020204" pitchFamily="34" charset="0"/>
              </a:rPr>
              <a:t>ciclo</a:t>
            </a:r>
            <a:r>
              <a:rPr lang="en-US" sz="4400" dirty="0">
                <a:cs typeface="Helvetica" panose="020B0604020202020204" pitchFamily="34" charset="0"/>
              </a:rPr>
              <a:t> de </a:t>
            </a:r>
            <a:r>
              <a:rPr lang="en-US" sz="4400" dirty="0" err="1">
                <a:cs typeface="Helvetica" panose="020B0604020202020204" pitchFamily="34" charset="0"/>
              </a:rPr>
              <a:t>validación</a:t>
            </a:r>
            <a:r>
              <a:rPr lang="en-US" sz="4400" dirty="0">
                <a:cs typeface="Helvetica" panose="020B0604020202020204" pitchFamily="34" charset="0"/>
              </a:rPr>
              <a:t>, no </a:t>
            </a:r>
            <a:r>
              <a:rPr lang="en-US" sz="4400" dirty="0" err="1">
                <a:cs typeface="Helvetica" panose="020B0604020202020204" pitchFamily="34" charset="0"/>
              </a:rPr>
              <a:t>es</a:t>
            </a:r>
            <a:r>
              <a:rPr lang="en-US" sz="4400" dirty="0">
                <a:cs typeface="Helvetica" panose="020B0604020202020204" pitchFamily="34" charset="0"/>
              </a:rPr>
              <a:t> possible </a:t>
            </a:r>
            <a:r>
              <a:rPr lang="en-US" sz="4400" dirty="0" err="1">
                <a:cs typeface="Helvetica" panose="020B0604020202020204" pitchFamily="34" charset="0"/>
              </a:rPr>
              <a:t>controlar</a:t>
            </a:r>
            <a:r>
              <a:rPr lang="en-US" sz="4400" dirty="0">
                <a:cs typeface="Helvetica" panose="020B0604020202020204" pitchFamily="34" charset="0"/>
              </a:rPr>
              <a:t> el </a:t>
            </a:r>
            <a:r>
              <a:rPr lang="en-US" sz="4400" dirty="0" err="1">
                <a:cs typeface="Helvetica" panose="020B0604020202020204" pitchFamily="34" charset="0"/>
              </a:rPr>
              <a:t>ciclo</a:t>
            </a:r>
            <a:r>
              <a:rPr lang="en-US" sz="4400" dirty="0">
                <a:cs typeface="Helvetica" panose="020B0604020202020204" pitchFamily="34" charset="0"/>
              </a:rPr>
              <a:t> de Layout.</a:t>
            </a:r>
            <a:endParaRPr lang="en-US" sz="32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32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289957"/>
            <a:ext cx="11655840" cy="899537"/>
          </a:xfrm>
        </p:spPr>
        <p:txBody>
          <a:bodyPr/>
          <a:lstStyle/>
          <a:p>
            <a:pPr algn="ctr"/>
            <a:r>
              <a:rPr lang="en-US" dirty="0"/>
              <a:t>Xamarin Classic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0133" y="5460851"/>
            <a:ext cx="4355963" cy="105909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70ACBB"/>
                </a:solidFill>
              </a:rPr>
              <a:t>Base de </a:t>
            </a:r>
            <a:r>
              <a:rPr lang="en-US" sz="1600" dirty="0" err="1">
                <a:solidFill>
                  <a:srgbClr val="70ACBB"/>
                </a:solidFill>
              </a:rPr>
              <a:t>código</a:t>
            </a:r>
            <a:r>
              <a:rPr lang="en-US" sz="1600" dirty="0">
                <a:solidFill>
                  <a:srgbClr val="70ACBB"/>
                </a:solidFill>
              </a:rPr>
              <a:t> C# </a:t>
            </a:r>
            <a:r>
              <a:rPr lang="en-US" sz="1600" dirty="0" err="1">
                <a:solidFill>
                  <a:srgbClr val="70ACBB"/>
                </a:solidFill>
              </a:rPr>
              <a:t>compartido</a:t>
            </a:r>
            <a:r>
              <a:rPr lang="en-US" sz="1600" dirty="0">
                <a:solidFill>
                  <a:srgbClr val="70ACBB"/>
                </a:solidFill>
              </a:rPr>
              <a:t>  </a:t>
            </a:r>
            <a:endParaRPr lang="en-US" sz="1600" dirty="0">
              <a:solidFill>
                <a:srgbClr val="6FBD23"/>
              </a:solidFill>
            </a:endParaRPr>
          </a:p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70ACBB"/>
                </a:solidFill>
              </a:rPr>
              <a:t>100% de </a:t>
            </a:r>
            <a:r>
              <a:rPr lang="en-US" sz="1600" dirty="0" err="1">
                <a:solidFill>
                  <a:srgbClr val="70ACBB"/>
                </a:solidFill>
              </a:rPr>
              <a:t>acceso</a:t>
            </a:r>
            <a:r>
              <a:rPr lang="en-US" sz="1600" dirty="0">
                <a:solidFill>
                  <a:srgbClr val="70ACBB"/>
                </a:solidFill>
              </a:rPr>
              <a:t> a APIs </a:t>
            </a:r>
            <a:r>
              <a:rPr lang="en-US" sz="1600" dirty="0" err="1">
                <a:solidFill>
                  <a:srgbClr val="70ACBB"/>
                </a:solidFill>
              </a:rPr>
              <a:t>nativas</a:t>
            </a:r>
            <a:endParaRPr lang="en-US" sz="1600" dirty="0">
              <a:solidFill>
                <a:srgbClr val="6FBD23"/>
              </a:solidFill>
            </a:endParaRPr>
          </a:p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70ACBB"/>
                </a:solidFill>
              </a:rPr>
              <a:t>Alto </a:t>
            </a:r>
            <a:r>
              <a:rPr lang="en-US" sz="1600" dirty="0" err="1">
                <a:solidFill>
                  <a:srgbClr val="70ACBB"/>
                </a:solidFill>
              </a:rPr>
              <a:t>rendimiento</a:t>
            </a:r>
            <a:endParaRPr lang="en-US" sz="1600" dirty="0">
              <a:solidFill>
                <a:srgbClr val="70ACBB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5400000">
            <a:off x="5986034" y="537557"/>
            <a:ext cx="234785" cy="9846587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16ACEE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93418" y="1444948"/>
            <a:ext cx="6420017" cy="3643056"/>
            <a:chOff x="2804067" y="1444948"/>
            <a:chExt cx="6420017" cy="3643056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804067" y="2177293"/>
              <a:ext cx="2117653" cy="479486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804067" y="2683418"/>
              <a:ext cx="6407259" cy="2404586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17643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rgbClr val="FFFFFF"/>
                  </a:solidFill>
                </a:rPr>
                <a:t>iOS C# UI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48870" y="2177293"/>
              <a:ext cx="2117653" cy="479486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7093673" y="2177293"/>
              <a:ext cx="2117653" cy="479486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107249" y="2150169"/>
              <a:ext cx="2104077" cy="53103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rgbClr val="FFFFFF"/>
                  </a:solidFill>
                </a:rPr>
                <a:t>Windows C# UI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62445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rgbClr val="FFFFFF"/>
                  </a:solidFill>
                </a:rPr>
                <a:t>Android C# UI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30401" y="3439156"/>
              <a:ext cx="6393683" cy="89311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21" dirty="0" err="1">
                  <a:solidFill>
                    <a:srgbClr val="FFFFFF"/>
                  </a:solidFill>
                </a:rPr>
                <a:t>Código</a:t>
              </a:r>
              <a:r>
                <a:rPr lang="en-US" sz="3921" dirty="0">
                  <a:solidFill>
                    <a:srgbClr val="FFFFFF"/>
                  </a:solidFill>
                </a:rPr>
                <a:t> </a:t>
              </a:r>
              <a:r>
                <a:rPr lang="en-US" sz="3921" dirty="0" err="1">
                  <a:solidFill>
                    <a:srgbClr val="FFFFFF"/>
                  </a:solidFill>
                </a:rPr>
                <a:t>compartido</a:t>
              </a:r>
              <a:r>
                <a:rPr lang="en-US" sz="3921" dirty="0">
                  <a:solidFill>
                    <a:srgbClr val="FFFFFF"/>
                  </a:solidFill>
                </a:rPr>
                <a:t> C#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562935" y="1444948"/>
              <a:ext cx="613490" cy="613491"/>
              <a:chOff x="2057399" y="2725789"/>
              <a:chExt cx="1028699" cy="1028700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2057399" y="2725789"/>
                <a:ext cx="1028699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707598" y="1444948"/>
              <a:ext cx="613490" cy="613491"/>
              <a:chOff x="3810000" y="3144890"/>
              <a:chExt cx="1028699" cy="10287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810000" y="3144890"/>
                <a:ext cx="1028699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7851596" y="1444948"/>
              <a:ext cx="613491" cy="613491"/>
              <a:chOff x="6083298" y="3144890"/>
              <a:chExt cx="1028699" cy="10287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083298" y="3144890"/>
                <a:ext cx="1028699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985" y="5761768"/>
            <a:ext cx="457264" cy="457264"/>
          </a:xfrm>
          <a:prstGeom prst="rect">
            <a:avLst/>
          </a:prstGeom>
        </p:spPr>
      </p:pic>
      <p:sp>
        <p:nvSpPr>
          <p:cNvPr id="25" name="TextBox 13"/>
          <p:cNvSpPr txBox="1"/>
          <p:nvPr/>
        </p:nvSpPr>
        <p:spPr>
          <a:xfrm>
            <a:off x="7284965" y="5566090"/>
            <a:ext cx="3741755" cy="7821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70ACBB"/>
                </a:solidFill>
              </a:rPr>
              <a:t>Interfaces </a:t>
            </a:r>
            <a:r>
              <a:rPr lang="en-US" sz="1600" dirty="0" err="1">
                <a:solidFill>
                  <a:srgbClr val="70ACBB"/>
                </a:solidFill>
              </a:rPr>
              <a:t>dependientes</a:t>
            </a:r>
            <a:r>
              <a:rPr lang="en-US" sz="1600" dirty="0">
                <a:solidFill>
                  <a:srgbClr val="70ACBB"/>
                </a:solidFill>
              </a:rPr>
              <a:t> de </a:t>
            </a:r>
            <a:r>
              <a:rPr lang="en-US" sz="1600" dirty="0" err="1">
                <a:solidFill>
                  <a:srgbClr val="70ACBB"/>
                </a:solidFill>
              </a:rPr>
              <a:t>código</a:t>
            </a:r>
            <a:r>
              <a:rPr lang="en-US" sz="1600" dirty="0">
                <a:solidFill>
                  <a:srgbClr val="70ACBB"/>
                </a:solidFill>
              </a:rPr>
              <a:t> </a:t>
            </a:r>
            <a:r>
              <a:rPr lang="en-US" sz="1600" dirty="0" err="1">
                <a:solidFill>
                  <a:srgbClr val="70ACBB"/>
                </a:solidFill>
              </a:rPr>
              <a:t>nativo</a:t>
            </a:r>
            <a:endParaRPr lang="en-US" sz="1600" dirty="0">
              <a:solidFill>
                <a:srgbClr val="70ACBB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439" y="5728508"/>
            <a:ext cx="45726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91782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cs typeface="Helvetica" panose="020B0604020202020204" pitchFamily="34" charset="0"/>
              </a:rPr>
              <a:t>El Grid </a:t>
            </a:r>
            <a:r>
              <a:rPr lang="en-US" sz="3200" dirty="0" err="1">
                <a:cs typeface="Helvetica" panose="020B0604020202020204" pitchFamily="34" charset="0"/>
              </a:rPr>
              <a:t>organiza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los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elementos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hijos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en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filas</a:t>
            </a:r>
            <a:r>
              <a:rPr lang="en-US" sz="3200" dirty="0">
                <a:cs typeface="Helvetica" panose="020B0604020202020204" pitchFamily="34" charset="0"/>
              </a:rPr>
              <a:t> y </a:t>
            </a:r>
            <a:r>
              <a:rPr lang="en-US" sz="3200" dirty="0" err="1">
                <a:cs typeface="Helvetica" panose="020B0604020202020204" pitchFamily="34" charset="0"/>
              </a:rPr>
              <a:t>columnas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endParaRPr lang="en-US" sz="3200" dirty="0">
              <a:cs typeface="Helvetica" panose="020B0604020202020204" pitchFamily="34" charset="0"/>
            </a:endParaRPr>
          </a:p>
          <a:p>
            <a:r>
              <a:rPr lang="en-US" sz="3200" dirty="0" err="1">
                <a:cs typeface="Helvetica" panose="020B0604020202020204" pitchFamily="34" charset="0"/>
              </a:rPr>
              <a:t>Permite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crear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estructuras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complejas</a:t>
            </a:r>
            <a:r>
              <a:rPr lang="en-US" sz="3200" dirty="0">
                <a:cs typeface="Helvetica" panose="020B0604020202020204" pitchFamily="34" charset="0"/>
              </a:rPr>
              <a:t> sin </a:t>
            </a:r>
            <a:r>
              <a:rPr lang="en-US" sz="3200" dirty="0" err="1">
                <a:cs typeface="Helvetica" panose="020B0604020202020204" pitchFamily="34" charset="0"/>
              </a:rPr>
              <a:t>necesidad</a:t>
            </a:r>
            <a:r>
              <a:rPr lang="en-US" sz="3200" dirty="0">
                <a:cs typeface="Helvetica" panose="020B0604020202020204" pitchFamily="34" charset="0"/>
              </a:rPr>
              <a:t> de </a:t>
            </a:r>
            <a:r>
              <a:rPr lang="en-US" sz="3200" dirty="0" err="1">
                <a:cs typeface="Helvetica" panose="020B0604020202020204" pitchFamily="34" charset="0"/>
              </a:rPr>
              <a:t>grandes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anidaciones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endParaRPr lang="en-US" sz="3200" dirty="0">
              <a:cs typeface="Helvetica" panose="020B0604020202020204" pitchFamily="34" charset="0"/>
            </a:endParaRPr>
          </a:p>
          <a:p>
            <a:r>
              <a:rPr lang="en-US" sz="3200" dirty="0">
                <a:cs typeface="Helvetica" panose="020B0604020202020204" pitchFamily="34" charset="0"/>
              </a:rPr>
              <a:t>El </a:t>
            </a:r>
            <a:r>
              <a:rPr lang="en-US" sz="3200" dirty="0" err="1">
                <a:cs typeface="Helvetica" panose="020B0604020202020204" pitchFamily="34" charset="0"/>
              </a:rPr>
              <a:t>tamaño</a:t>
            </a:r>
            <a:r>
              <a:rPr lang="en-US" sz="3200" dirty="0">
                <a:cs typeface="Helvetica" panose="020B0604020202020204" pitchFamily="34" charset="0"/>
              </a:rPr>
              <a:t> de </a:t>
            </a:r>
            <a:r>
              <a:rPr lang="en-US" sz="3200" dirty="0" err="1">
                <a:cs typeface="Helvetica" panose="020B0604020202020204" pitchFamily="34" charset="0"/>
              </a:rPr>
              <a:t>cada</a:t>
            </a:r>
            <a:r>
              <a:rPr lang="en-US" sz="3200" dirty="0">
                <a:cs typeface="Helvetica" panose="020B0604020202020204" pitchFamily="34" charset="0"/>
              </a:rPr>
              <a:t> fila y </a:t>
            </a:r>
            <a:r>
              <a:rPr lang="en-US" sz="3200" dirty="0" err="1">
                <a:cs typeface="Helvetica" panose="020B0604020202020204" pitchFamily="34" charset="0"/>
              </a:rPr>
              <a:t>columna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importante</a:t>
            </a:r>
            <a:r>
              <a:rPr lang="en-US" sz="3200" dirty="0">
                <a:cs typeface="Helvetica" panose="020B0604020202020204" pitchFamily="34" charset="0"/>
              </a:rPr>
              <a:t>, y </a:t>
            </a:r>
            <a:r>
              <a:rPr lang="en-US" sz="3200" dirty="0" err="1">
                <a:cs typeface="Helvetica" panose="020B0604020202020204" pitchFamily="34" charset="0"/>
              </a:rPr>
              <a:t>afecta</a:t>
            </a:r>
            <a:r>
              <a:rPr lang="en-US" sz="3200" dirty="0">
                <a:cs typeface="Helvetica" panose="020B0604020202020204" pitchFamily="34" charset="0"/>
              </a:rPr>
              <a:t> al </a:t>
            </a:r>
            <a:r>
              <a:rPr lang="en-US" sz="3200" dirty="0" err="1">
                <a:cs typeface="Helvetica" panose="020B0604020202020204" pitchFamily="34" charset="0"/>
              </a:rPr>
              <a:t>rendimiento</a:t>
            </a:r>
            <a:r>
              <a:rPr lang="en-US" sz="3200" dirty="0">
                <a:cs typeface="Helvetica" panose="020B0604020202020204" pitchFamily="34" charset="0"/>
              </a:rPr>
              <a:t>. Hay que </a:t>
            </a:r>
            <a:r>
              <a:rPr lang="en-US" sz="3200" dirty="0" err="1">
                <a:cs typeface="Helvetica" panose="020B0604020202020204" pitchFamily="34" charset="0"/>
              </a:rPr>
              <a:t>cuidar</a:t>
            </a:r>
            <a:r>
              <a:rPr lang="en-US" sz="3200" dirty="0">
                <a:cs typeface="Helvetica" panose="020B0604020202020204" pitchFamily="34" charset="0"/>
              </a:rPr>
              <a:t> la </a:t>
            </a:r>
            <a:r>
              <a:rPr lang="en-US" sz="3200" dirty="0" err="1">
                <a:cs typeface="Helvetica" panose="020B0604020202020204" pitchFamily="34" charset="0"/>
              </a:rPr>
              <a:t>utilización</a:t>
            </a:r>
            <a:r>
              <a:rPr lang="en-US" sz="3200" dirty="0">
                <a:cs typeface="Helvetica" panose="020B0604020202020204" pitchFamily="34" charset="0"/>
              </a:rPr>
              <a:t> de </a:t>
            </a:r>
            <a:r>
              <a:rPr lang="en-US" sz="3200" dirty="0" err="1">
                <a:cs typeface="Helvetica" panose="020B0604020202020204" pitchFamily="34" charset="0"/>
              </a:rPr>
              <a:t>celdas</a:t>
            </a:r>
            <a:r>
              <a:rPr lang="en-US" sz="3200" dirty="0">
                <a:cs typeface="Helvetica" panose="020B0604020202020204" pitchFamily="34" charset="0"/>
              </a:rPr>
              <a:t> y </a:t>
            </a:r>
            <a:r>
              <a:rPr lang="en-US" sz="3200" dirty="0" err="1">
                <a:cs typeface="Helvetica" panose="020B0604020202020204" pitchFamily="34" charset="0"/>
              </a:rPr>
              <a:t>filas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194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Grid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917825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Helvetica" panose="020B0604020202020204" pitchFamily="34" charset="0"/>
              </a:rPr>
              <a:t>El Grid </a:t>
            </a:r>
            <a:r>
              <a:rPr lang="en-US" sz="2800" dirty="0" err="1">
                <a:cs typeface="Helvetica" panose="020B0604020202020204" pitchFamily="34" charset="0"/>
              </a:rPr>
              <a:t>organiza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los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elementos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hijos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en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filas</a:t>
            </a:r>
            <a:r>
              <a:rPr lang="en-US" sz="2800" dirty="0">
                <a:cs typeface="Helvetica" panose="020B0604020202020204" pitchFamily="34" charset="0"/>
              </a:rPr>
              <a:t> y </a:t>
            </a:r>
            <a:r>
              <a:rPr lang="en-US" sz="2800" dirty="0" err="1">
                <a:cs typeface="Helvetica" panose="020B0604020202020204" pitchFamily="34" charset="0"/>
              </a:rPr>
              <a:t>columnas</a:t>
            </a:r>
            <a:r>
              <a:rPr lang="en-US" sz="2800" dirty="0">
                <a:cs typeface="Helvetica" panose="020B0604020202020204" pitchFamily="34" charset="0"/>
              </a:rPr>
              <a:t>.</a:t>
            </a:r>
          </a:p>
          <a:p>
            <a:endParaRPr lang="en-US" sz="2800" dirty="0">
              <a:cs typeface="Helvetica" panose="020B0604020202020204" pitchFamily="34" charset="0"/>
            </a:endParaRPr>
          </a:p>
          <a:p>
            <a:r>
              <a:rPr lang="en-US" sz="2800" dirty="0">
                <a:cs typeface="Helvetica" panose="020B0604020202020204" pitchFamily="34" charset="0"/>
              </a:rPr>
              <a:t>La </a:t>
            </a:r>
            <a:r>
              <a:rPr lang="en-US" sz="2800" dirty="0" err="1">
                <a:cs typeface="Helvetica" panose="020B0604020202020204" pitchFamily="34" charset="0"/>
              </a:rPr>
              <a:t>invalidación</a:t>
            </a:r>
            <a:r>
              <a:rPr lang="en-US" sz="2800" dirty="0">
                <a:cs typeface="Helvetica" panose="020B0604020202020204" pitchFamily="34" charset="0"/>
              </a:rPr>
              <a:t> de </a:t>
            </a:r>
            <a:r>
              <a:rPr lang="en-US" sz="2800" dirty="0" err="1">
                <a:cs typeface="Helvetica" panose="020B0604020202020204" pitchFamily="34" charset="0"/>
              </a:rPr>
              <a:t>una</a:t>
            </a:r>
            <a:r>
              <a:rPr lang="en-US" sz="2800" dirty="0">
                <a:cs typeface="Helvetica" panose="020B0604020202020204" pitchFamily="34" charset="0"/>
              </a:rPr>
              <a:t> de las View </a:t>
            </a:r>
            <a:r>
              <a:rPr lang="en-US" sz="2800" dirty="0" err="1">
                <a:cs typeface="Helvetica" panose="020B0604020202020204" pitchFamily="34" charset="0"/>
              </a:rPr>
              <a:t>hijas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provoca</a:t>
            </a:r>
            <a:r>
              <a:rPr lang="en-US" sz="2800" dirty="0">
                <a:cs typeface="Helvetica" panose="020B0604020202020204" pitchFamily="34" charset="0"/>
              </a:rPr>
              <a:t> la </a:t>
            </a:r>
            <a:r>
              <a:rPr lang="en-US" sz="2800" dirty="0" err="1">
                <a:cs typeface="Helvetica" panose="020B0604020202020204" pitchFamily="34" charset="0"/>
              </a:rPr>
              <a:t>invalidación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en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cadena</a:t>
            </a:r>
            <a:r>
              <a:rPr lang="en-US" sz="2800" dirty="0">
                <a:cs typeface="Helvetica" panose="020B0604020202020204" pitchFamily="34" charset="0"/>
              </a:rPr>
              <a:t> del </a:t>
            </a:r>
            <a:r>
              <a:rPr lang="en-US" sz="2800" dirty="0" err="1">
                <a:cs typeface="Helvetica" panose="020B0604020202020204" pitchFamily="34" charset="0"/>
              </a:rPr>
              <a:t>árbol</a:t>
            </a:r>
            <a:r>
              <a:rPr lang="en-US" sz="2800" dirty="0">
                <a:cs typeface="Helvetica" panose="020B0604020202020204" pitchFamily="34" charset="0"/>
              </a:rPr>
              <a:t> visual de la </a:t>
            </a:r>
            <a:r>
              <a:rPr lang="en-US" sz="2800" dirty="0" err="1">
                <a:cs typeface="Helvetica" panose="020B0604020202020204" pitchFamily="34" charset="0"/>
              </a:rPr>
              <a:t>rejilla</a:t>
            </a:r>
            <a:r>
              <a:rPr lang="en-US" sz="2800" dirty="0">
                <a:cs typeface="Helvetica" panose="020B0604020202020204" pitchFamily="34" charset="0"/>
              </a:rPr>
              <a:t>.</a:t>
            </a:r>
          </a:p>
          <a:p>
            <a:endParaRPr lang="en-US" sz="2800" dirty="0">
              <a:cs typeface="Helvetica" panose="020B0604020202020204" pitchFamily="34" charset="0"/>
            </a:endParaRPr>
          </a:p>
          <a:p>
            <a:endParaRPr lang="en-US" sz="3200" dirty="0">
              <a:cs typeface="Helvetica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57" y="3874137"/>
            <a:ext cx="457264" cy="457264"/>
          </a:xfrm>
          <a:prstGeom prst="rect">
            <a:avLst/>
          </a:prstGeom>
        </p:spPr>
      </p:pic>
      <p:sp>
        <p:nvSpPr>
          <p:cNvPr id="7" name="object 5"/>
          <p:cNvSpPr/>
          <p:nvPr/>
        </p:nvSpPr>
        <p:spPr>
          <a:xfrm>
            <a:off x="369404" y="3390494"/>
            <a:ext cx="9362378" cy="3125082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ttangolo 15"/>
          <p:cNvSpPr/>
          <p:nvPr/>
        </p:nvSpPr>
        <p:spPr>
          <a:xfrm>
            <a:off x="388050" y="3376255"/>
            <a:ext cx="93437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="Auto"/&gt;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="Auto"/&gt;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      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="Button 1"/&gt;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       Grid.Row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="Button 2"/&gt;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4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Grid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917825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Helvetica" panose="020B0604020202020204" pitchFamily="34" charset="0"/>
              </a:rPr>
              <a:t>El Grid </a:t>
            </a:r>
            <a:r>
              <a:rPr lang="en-US" sz="2800" dirty="0" err="1">
                <a:cs typeface="Helvetica" panose="020B0604020202020204" pitchFamily="34" charset="0"/>
              </a:rPr>
              <a:t>puede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organizar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los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elementos</a:t>
            </a:r>
            <a:r>
              <a:rPr lang="en-US" sz="2800" dirty="0">
                <a:cs typeface="Helvetica" panose="020B0604020202020204" pitchFamily="34" charset="0"/>
              </a:rPr>
              <a:t> con </a:t>
            </a:r>
            <a:r>
              <a:rPr lang="en-US" sz="2800" dirty="0" err="1">
                <a:cs typeface="Helvetica" panose="020B0604020202020204" pitchFamily="34" charset="0"/>
              </a:rPr>
              <a:t>tamaño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proporcional</a:t>
            </a:r>
            <a:r>
              <a:rPr lang="en-US" sz="2800" dirty="0">
                <a:cs typeface="Helvetica" panose="020B0604020202020204" pitchFamily="34" charset="0"/>
              </a:rPr>
              <a:t> a la View. El Grid </a:t>
            </a:r>
            <a:r>
              <a:rPr lang="en-US" sz="2800" dirty="0" err="1">
                <a:cs typeface="Helvetica" panose="020B0604020202020204" pitchFamily="34" charset="0"/>
              </a:rPr>
              <a:t>ignora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cualquier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notificación</a:t>
            </a:r>
            <a:r>
              <a:rPr lang="en-US" sz="2800" dirty="0">
                <a:cs typeface="Helvetica" panose="020B0604020202020204" pitchFamily="34" charset="0"/>
              </a:rPr>
              <a:t> de </a:t>
            </a:r>
            <a:r>
              <a:rPr lang="en-US" sz="2800" dirty="0" err="1">
                <a:cs typeface="Helvetica" panose="020B0604020202020204" pitchFamily="34" charset="0"/>
              </a:rPr>
              <a:t>invalidación</a:t>
            </a:r>
            <a:r>
              <a:rPr lang="en-US" sz="2800" dirty="0">
                <a:cs typeface="Helvetica" panose="020B0604020202020204" pitchFamily="34" charset="0"/>
              </a:rPr>
              <a:t> de </a:t>
            </a:r>
            <a:r>
              <a:rPr lang="en-US" sz="2800" dirty="0" err="1">
                <a:cs typeface="Helvetica" panose="020B0604020202020204" pitchFamily="34" charset="0"/>
              </a:rPr>
              <a:t>sus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hijos</a:t>
            </a:r>
            <a:r>
              <a:rPr lang="en-US" sz="2800" dirty="0">
                <a:cs typeface="Helvetica" panose="020B0604020202020204" pitchFamily="34" charset="0"/>
              </a:rPr>
              <a:t>.</a:t>
            </a:r>
          </a:p>
          <a:p>
            <a:endParaRPr lang="en-US" sz="3200" dirty="0">
              <a:cs typeface="Helvetica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7243" y="3112505"/>
            <a:ext cx="9151767" cy="3125082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ttangolo 10"/>
          <p:cNvSpPr/>
          <p:nvPr/>
        </p:nvSpPr>
        <p:spPr>
          <a:xfrm>
            <a:off x="395890" y="3098266"/>
            <a:ext cx="91331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="*"/&gt;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="*"/&gt;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      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="Button 1"/&gt;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       Grid.Row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="Button 2"/&gt;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54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Grid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917825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Helvetica" panose="020B0604020202020204" pitchFamily="34" charset="0"/>
              </a:rPr>
              <a:t>El Grid </a:t>
            </a:r>
            <a:r>
              <a:rPr lang="en-US" sz="2800" dirty="0" err="1">
                <a:cs typeface="Helvetica" panose="020B0604020202020204" pitchFamily="34" charset="0"/>
              </a:rPr>
              <a:t>puede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organizar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los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elementos</a:t>
            </a:r>
            <a:r>
              <a:rPr lang="en-US" sz="2800" dirty="0">
                <a:cs typeface="Helvetica" panose="020B0604020202020204" pitchFamily="34" charset="0"/>
              </a:rPr>
              <a:t> con </a:t>
            </a:r>
            <a:r>
              <a:rPr lang="en-US" sz="2800" dirty="0" err="1">
                <a:cs typeface="Helvetica" panose="020B0604020202020204" pitchFamily="34" charset="0"/>
              </a:rPr>
              <a:t>tamaño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fijo</a:t>
            </a:r>
            <a:r>
              <a:rPr lang="en-US" sz="2800" dirty="0">
                <a:cs typeface="Helvetica" panose="020B0604020202020204" pitchFamily="34" charset="0"/>
              </a:rPr>
              <a:t>. El Grid </a:t>
            </a:r>
            <a:r>
              <a:rPr lang="en-US" sz="2800" dirty="0" err="1">
                <a:cs typeface="Helvetica" panose="020B0604020202020204" pitchFamily="34" charset="0"/>
              </a:rPr>
              <a:t>ignora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cualquier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notificación</a:t>
            </a:r>
            <a:r>
              <a:rPr lang="en-US" sz="2800" dirty="0">
                <a:cs typeface="Helvetica" panose="020B0604020202020204" pitchFamily="34" charset="0"/>
              </a:rPr>
              <a:t> de </a:t>
            </a:r>
            <a:r>
              <a:rPr lang="en-US" sz="2800" dirty="0" err="1">
                <a:cs typeface="Helvetica" panose="020B0604020202020204" pitchFamily="34" charset="0"/>
              </a:rPr>
              <a:t>invalidación</a:t>
            </a:r>
            <a:r>
              <a:rPr lang="en-US" sz="2800" dirty="0">
                <a:cs typeface="Helvetica" panose="020B0604020202020204" pitchFamily="34" charset="0"/>
              </a:rPr>
              <a:t> de </a:t>
            </a:r>
            <a:r>
              <a:rPr lang="en-US" sz="2800" dirty="0" err="1">
                <a:cs typeface="Helvetica" panose="020B0604020202020204" pitchFamily="34" charset="0"/>
              </a:rPr>
              <a:t>sus</a:t>
            </a:r>
            <a:r>
              <a:rPr lang="en-US" sz="2800" dirty="0">
                <a:cs typeface="Helvetica" panose="020B0604020202020204" pitchFamily="34" charset="0"/>
              </a:rPr>
              <a:t> </a:t>
            </a:r>
            <a:r>
              <a:rPr lang="en-US" sz="2800" dirty="0" err="1">
                <a:cs typeface="Helvetica" panose="020B0604020202020204" pitchFamily="34" charset="0"/>
              </a:rPr>
              <a:t>hijos</a:t>
            </a:r>
            <a:r>
              <a:rPr lang="en-US" sz="2800" dirty="0">
                <a:cs typeface="Helvetica" panose="020B0604020202020204" pitchFamily="34" charset="0"/>
              </a:rPr>
              <a:t>.</a:t>
            </a:r>
          </a:p>
          <a:p>
            <a:endParaRPr lang="en-US" sz="3200" dirty="0">
              <a:cs typeface="Helvetica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7243" y="3112505"/>
            <a:ext cx="9151767" cy="3125082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ttangolo 10"/>
          <p:cNvSpPr/>
          <p:nvPr/>
        </p:nvSpPr>
        <p:spPr>
          <a:xfrm>
            <a:off x="395890" y="3098266"/>
            <a:ext cx="91331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="150"/&gt;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="150"/&gt;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      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="Button 1"/&gt;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       Grid.Row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="Button 2"/&gt;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0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91782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cs typeface="Helvetica" panose="020B0604020202020204" pitchFamily="34" charset="0"/>
              </a:rPr>
              <a:t>El </a:t>
            </a:r>
            <a:r>
              <a:rPr lang="en-US" sz="3200" dirty="0" err="1">
                <a:cs typeface="Helvetica" panose="020B0604020202020204" pitchFamily="34" charset="0"/>
              </a:rPr>
              <a:t>StackLayout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organiza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los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elementos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hijos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una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sóla</a:t>
            </a:r>
            <a:r>
              <a:rPr lang="en-US" sz="3200" dirty="0">
                <a:cs typeface="Helvetica" panose="020B0604020202020204" pitchFamily="34" charset="0"/>
              </a:rPr>
              <a:t> fila o </a:t>
            </a:r>
            <a:r>
              <a:rPr lang="en-US" sz="3200" dirty="0" err="1">
                <a:cs typeface="Helvetica" panose="020B0604020202020204" pitchFamily="34" charset="0"/>
              </a:rPr>
              <a:t>columna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endParaRPr lang="en-US" sz="3200" dirty="0">
              <a:cs typeface="Helvetica" panose="020B0604020202020204" pitchFamily="34" charset="0"/>
            </a:endParaRPr>
          </a:p>
          <a:p>
            <a:r>
              <a:rPr lang="en-US" sz="3200" dirty="0">
                <a:cs typeface="Helvetica" panose="020B0604020202020204" pitchFamily="34" charset="0"/>
              </a:rPr>
              <a:t>Ideal para la </a:t>
            </a:r>
            <a:r>
              <a:rPr lang="en-US" sz="3200" dirty="0" err="1">
                <a:cs typeface="Helvetica" panose="020B0604020202020204" pitchFamily="34" charset="0"/>
              </a:rPr>
              <a:t>creación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sencilla</a:t>
            </a:r>
            <a:r>
              <a:rPr lang="en-US" sz="3200" dirty="0">
                <a:cs typeface="Helvetica" panose="020B0604020202020204" pitchFamily="34" charset="0"/>
              </a:rPr>
              <a:t> y de forma </a:t>
            </a:r>
            <a:r>
              <a:rPr lang="en-US" sz="3200" dirty="0" err="1">
                <a:cs typeface="Helvetica" panose="020B0604020202020204" pitchFamily="34" charset="0"/>
              </a:rPr>
              <a:t>rápida</a:t>
            </a:r>
            <a:r>
              <a:rPr lang="en-US" sz="3200" dirty="0">
                <a:cs typeface="Helvetica" panose="020B0604020202020204" pitchFamily="34" charset="0"/>
              </a:rPr>
              <a:t> de forma </a:t>
            </a:r>
            <a:r>
              <a:rPr lang="en-US" sz="3200" dirty="0" err="1">
                <a:cs typeface="Helvetica" panose="020B0604020202020204" pitchFamily="34" charset="0"/>
              </a:rPr>
              <a:t>secuencial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endParaRPr lang="en-US" sz="3200" dirty="0">
              <a:cs typeface="Helvetica" panose="020B0604020202020204" pitchFamily="34" charset="0"/>
            </a:endParaRPr>
          </a:p>
          <a:p>
            <a:r>
              <a:rPr lang="en-US" sz="3200" dirty="0">
                <a:cs typeface="Helvetica" panose="020B0604020202020204" pitchFamily="34" charset="0"/>
              </a:rPr>
              <a:t>CUIDADO!, </a:t>
            </a:r>
            <a:r>
              <a:rPr lang="en-US" sz="3200" dirty="0" err="1">
                <a:cs typeface="Helvetica" panose="020B0604020202020204" pitchFamily="34" charset="0"/>
              </a:rPr>
              <a:t>puede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llevar</a:t>
            </a:r>
            <a:r>
              <a:rPr lang="en-US" sz="3200" dirty="0">
                <a:cs typeface="Helvetica" panose="020B0604020202020204" pitchFamily="34" charset="0"/>
              </a:rPr>
              <a:t> a la </a:t>
            </a:r>
            <a:r>
              <a:rPr lang="en-US" sz="3200" dirty="0" err="1">
                <a:cs typeface="Helvetica" panose="020B0604020202020204" pitchFamily="34" charset="0"/>
              </a:rPr>
              <a:t>anidación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excesiva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79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Consejos</a:t>
            </a:r>
            <a:r>
              <a:rPr lang="en-US" dirty="0"/>
              <a:t> </a:t>
            </a:r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9178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cs typeface="Helvetica" panose="020B0604020202020204" pitchFamily="34" charset="0"/>
              </a:rPr>
              <a:t>El </a:t>
            </a:r>
            <a:r>
              <a:rPr lang="en-US" sz="3200" dirty="0" err="1">
                <a:cs typeface="Helvetica" panose="020B0604020202020204" pitchFamily="34" charset="0"/>
              </a:rPr>
              <a:t>StackLayout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organiza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los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elementos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hijos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una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sóla</a:t>
            </a:r>
            <a:r>
              <a:rPr lang="en-US" sz="3200" dirty="0">
                <a:cs typeface="Helvetica" panose="020B0604020202020204" pitchFamily="34" charset="0"/>
              </a:rPr>
              <a:t> fila o </a:t>
            </a:r>
            <a:r>
              <a:rPr lang="en-US" sz="3200" dirty="0" err="1">
                <a:cs typeface="Helvetica" panose="020B0604020202020204" pitchFamily="34" charset="0"/>
              </a:rPr>
              <a:t>columna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endParaRPr lang="en-US" sz="3200" dirty="0">
              <a:cs typeface="Helvetica" panose="020B0604020202020204" pitchFamily="34" charset="0"/>
            </a:endParaRPr>
          </a:p>
          <a:p>
            <a:r>
              <a:rPr lang="en-US" sz="3200" dirty="0">
                <a:cs typeface="Helvetica" panose="020B0604020202020204" pitchFamily="34" charset="0"/>
              </a:rPr>
              <a:t>La </a:t>
            </a:r>
            <a:r>
              <a:rPr lang="en-US" sz="3200" dirty="0" err="1">
                <a:cs typeface="Helvetica" panose="020B0604020202020204" pitchFamily="34" charset="0"/>
              </a:rPr>
              <a:t>invalidación</a:t>
            </a:r>
            <a:r>
              <a:rPr lang="en-US" sz="3200" dirty="0">
                <a:cs typeface="Helvetica" panose="020B0604020202020204" pitchFamily="34" charset="0"/>
              </a:rPr>
              <a:t> de un View </a:t>
            </a:r>
            <a:r>
              <a:rPr lang="en-US" sz="3200" dirty="0" err="1">
                <a:cs typeface="Helvetica" panose="020B0604020202020204" pitchFamily="34" charset="0"/>
              </a:rPr>
              <a:t>hijo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provoca</a:t>
            </a:r>
            <a:r>
              <a:rPr lang="en-US" sz="3200" dirty="0">
                <a:cs typeface="Helvetica" panose="020B0604020202020204" pitchFamily="34" charset="0"/>
              </a:rPr>
              <a:t> la </a:t>
            </a:r>
            <a:r>
              <a:rPr lang="en-US" sz="3200" dirty="0" err="1">
                <a:cs typeface="Helvetica" panose="020B0604020202020204" pitchFamily="34" charset="0"/>
              </a:rPr>
              <a:t>invalidación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en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cadena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en</a:t>
            </a:r>
            <a:r>
              <a:rPr lang="en-US" sz="3200" dirty="0">
                <a:cs typeface="Helvetica" panose="020B0604020202020204" pitchFamily="34" charset="0"/>
              </a:rPr>
              <a:t> el </a:t>
            </a:r>
            <a:r>
              <a:rPr lang="en-US" sz="3200" dirty="0" err="1">
                <a:cs typeface="Helvetica" panose="020B0604020202020204" pitchFamily="34" charset="0"/>
              </a:rPr>
              <a:t>árbol</a:t>
            </a:r>
            <a:r>
              <a:rPr lang="en-US" sz="3200" dirty="0">
                <a:cs typeface="Helvetica" panose="020B0604020202020204" pitchFamily="34" charset="0"/>
              </a:rPr>
              <a:t> visual hasta el </a:t>
            </a:r>
            <a:r>
              <a:rPr lang="en-US" sz="3200" dirty="0" err="1">
                <a:cs typeface="Helvetica" panose="020B0604020202020204" pitchFamily="34" charset="0"/>
              </a:rPr>
              <a:t>StackLayout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6" name="object 5"/>
          <p:cNvSpPr/>
          <p:nvPr/>
        </p:nvSpPr>
        <p:spPr>
          <a:xfrm>
            <a:off x="350757" y="4487861"/>
            <a:ext cx="9178253" cy="1820668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ttangolo 1"/>
          <p:cNvSpPr/>
          <p:nvPr/>
        </p:nvSpPr>
        <p:spPr>
          <a:xfrm>
            <a:off x="399970" y="4554203"/>
            <a:ext cx="91290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      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="Button 1"/&gt;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      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="Button 2"/&gt;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199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¿Que </a:t>
            </a:r>
            <a:r>
              <a:rPr lang="en-US" dirty="0" err="1"/>
              <a:t>uso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240" y="2543090"/>
            <a:ext cx="115743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en-US" sz="3600" b="1" i="1" dirty="0">
                <a:latin typeface="Segoe UI Light"/>
                <a:cs typeface="Segoe UI Light"/>
              </a:rPr>
              <a:t>” </a:t>
            </a:r>
            <a:r>
              <a:rPr lang="en-US" sz="3600" i="1" dirty="0">
                <a:latin typeface="Segoe UI Light"/>
                <a:cs typeface="Segoe UI Light"/>
              </a:rPr>
              <a:t>  No uses un </a:t>
            </a:r>
            <a:r>
              <a:rPr lang="en-US" sz="3600" i="1" dirty="0" err="1">
                <a:latin typeface="Segoe UI Light"/>
                <a:cs typeface="Segoe UI Light"/>
              </a:rPr>
              <a:t>StackLayout</a:t>
            </a:r>
            <a:r>
              <a:rPr lang="en-US" sz="3600" i="1" dirty="0">
                <a:latin typeface="Segoe UI Light"/>
                <a:cs typeface="Segoe UI Light"/>
              </a:rPr>
              <a:t> para un </a:t>
            </a:r>
            <a:r>
              <a:rPr lang="en-US" sz="3600" i="1" dirty="0" err="1">
                <a:latin typeface="Segoe UI Light"/>
                <a:cs typeface="Segoe UI Light"/>
              </a:rPr>
              <a:t>único</a:t>
            </a:r>
            <a:r>
              <a:rPr lang="en-US" sz="3600" i="1" dirty="0">
                <a:latin typeface="Segoe UI Light"/>
                <a:cs typeface="Segoe UI Light"/>
              </a:rPr>
              <a:t> </a:t>
            </a:r>
            <a:r>
              <a:rPr lang="en-US" sz="3600" i="1" dirty="0" err="1">
                <a:latin typeface="Segoe UI Light"/>
                <a:cs typeface="Segoe UI Light"/>
              </a:rPr>
              <a:t>hijo</a:t>
            </a:r>
            <a:endParaRPr lang="en-US" sz="3600" i="1" dirty="0">
              <a:latin typeface="Segoe UI Light"/>
              <a:cs typeface="Segoe UI Light"/>
            </a:endParaRPr>
          </a:p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en-US" sz="3600" i="1" dirty="0">
                <a:latin typeface="Segoe UI Light"/>
                <a:cs typeface="Segoe UI Light"/>
              </a:rPr>
              <a:t>    No uses un Grid </a:t>
            </a:r>
            <a:r>
              <a:rPr lang="en-US" sz="3600" i="1" dirty="0" err="1">
                <a:latin typeface="Segoe UI Light"/>
                <a:cs typeface="Segoe UI Light"/>
              </a:rPr>
              <a:t>cuando</a:t>
            </a:r>
            <a:r>
              <a:rPr lang="en-US" sz="3600" i="1" dirty="0">
                <a:latin typeface="Segoe UI Light"/>
                <a:cs typeface="Segoe UI Light"/>
              </a:rPr>
              <a:t> el </a:t>
            </a:r>
            <a:r>
              <a:rPr lang="en-US" sz="3600" i="1" dirty="0" err="1">
                <a:latin typeface="Segoe UI Light"/>
                <a:cs typeface="Segoe UI Light"/>
              </a:rPr>
              <a:t>StackLayout</a:t>
            </a:r>
            <a:r>
              <a:rPr lang="en-US" sz="3600" i="1" dirty="0">
                <a:latin typeface="Segoe UI Light"/>
                <a:cs typeface="Segoe UI Light"/>
              </a:rPr>
              <a:t> </a:t>
            </a:r>
            <a:r>
              <a:rPr lang="en-US" sz="3600" i="1" dirty="0" err="1">
                <a:latin typeface="Segoe UI Light"/>
                <a:cs typeface="Segoe UI Light"/>
              </a:rPr>
              <a:t>hace</a:t>
            </a:r>
            <a:r>
              <a:rPr lang="en-US" sz="3600" i="1" dirty="0">
                <a:latin typeface="Segoe UI Light"/>
                <a:cs typeface="Segoe UI Light"/>
              </a:rPr>
              <a:t> el </a:t>
            </a:r>
            <a:r>
              <a:rPr lang="en-US" sz="3600" i="1" dirty="0" err="1">
                <a:latin typeface="Segoe UI Light"/>
                <a:cs typeface="Segoe UI Light"/>
              </a:rPr>
              <a:t>trabajo</a:t>
            </a:r>
            <a:endParaRPr lang="en-US" sz="3600" i="1" dirty="0">
              <a:latin typeface="Segoe UI Light"/>
              <a:cs typeface="Segoe UI Light"/>
            </a:endParaRPr>
          </a:p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en-US" sz="3600" i="1" dirty="0">
                <a:latin typeface="Segoe UI Light"/>
                <a:cs typeface="Segoe UI Light"/>
              </a:rPr>
              <a:t>    No uses </a:t>
            </a:r>
            <a:r>
              <a:rPr lang="en-US" sz="3600" i="1" dirty="0" err="1">
                <a:latin typeface="Segoe UI Light"/>
                <a:cs typeface="Segoe UI Light"/>
              </a:rPr>
              <a:t>varios</a:t>
            </a:r>
            <a:r>
              <a:rPr lang="en-US" sz="3600" i="1" dirty="0">
                <a:latin typeface="Segoe UI Light"/>
                <a:cs typeface="Segoe UI Light"/>
              </a:rPr>
              <a:t> </a:t>
            </a:r>
            <a:r>
              <a:rPr lang="en-US" sz="3600" i="1" dirty="0" err="1">
                <a:latin typeface="Segoe UI Light"/>
                <a:cs typeface="Segoe UI Light"/>
              </a:rPr>
              <a:t>StackLayout</a:t>
            </a:r>
            <a:r>
              <a:rPr lang="en-US" sz="3600" i="1" dirty="0">
                <a:latin typeface="Segoe UI Light"/>
                <a:cs typeface="Segoe UI Light"/>
              </a:rPr>
              <a:t> </a:t>
            </a:r>
            <a:r>
              <a:rPr lang="en-US" sz="3600" i="1" dirty="0" err="1">
                <a:latin typeface="Segoe UI Light"/>
                <a:cs typeface="Segoe UI Light"/>
              </a:rPr>
              <a:t>cuando</a:t>
            </a:r>
            <a:r>
              <a:rPr lang="en-US" sz="3600" i="1" dirty="0">
                <a:latin typeface="Segoe UI Light"/>
                <a:cs typeface="Segoe UI Light"/>
              </a:rPr>
              <a:t> un Grid </a:t>
            </a:r>
            <a:r>
              <a:rPr lang="en-US" sz="3600" i="1" dirty="0" err="1">
                <a:latin typeface="Segoe UI Light"/>
                <a:cs typeface="Segoe UI Light"/>
              </a:rPr>
              <a:t>cumple</a:t>
            </a:r>
            <a:r>
              <a:rPr lang="en-US" sz="3600" i="1" dirty="0">
                <a:latin typeface="Segoe UI Light"/>
                <a:cs typeface="Segoe UI Light"/>
              </a:rPr>
              <a:t> </a:t>
            </a:r>
            <a:r>
              <a:rPr lang="en-US" sz="3600" b="1" i="1" dirty="0">
                <a:latin typeface="Segoe UI Light"/>
                <a:cs typeface="Segoe UI Light"/>
              </a:rPr>
              <a:t>” </a:t>
            </a:r>
            <a:endParaRPr lang="en-US" sz="3600" i="1" dirty="0">
              <a:latin typeface="Segoe UI Light"/>
              <a:cs typeface="Segoe UI Light"/>
            </a:endParaRPr>
          </a:p>
        </p:txBody>
      </p:sp>
      <p:sp>
        <p:nvSpPr>
          <p:cNvPr id="4" name="Rettangolo 4"/>
          <p:cNvSpPr/>
          <p:nvPr/>
        </p:nvSpPr>
        <p:spPr>
          <a:xfrm>
            <a:off x="7663151" y="4815153"/>
            <a:ext cx="3927101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0" dirty="0">
                <a:solidFill>
                  <a:srgbClr val="505050"/>
                </a:solidFill>
                <a:latin typeface="Segoe UI Light"/>
                <a:cs typeface="Segoe UI Light"/>
              </a:rPr>
              <a:t>Jason Smith - Evolve 2016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47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RelativeLayout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91782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cs typeface="Helvetica" panose="020B0604020202020204" pitchFamily="34" charset="0"/>
              </a:rPr>
              <a:t>El </a:t>
            </a:r>
            <a:r>
              <a:rPr lang="en-US" sz="3200" dirty="0" err="1">
                <a:cs typeface="Helvetica" panose="020B0604020202020204" pitchFamily="34" charset="0"/>
              </a:rPr>
              <a:t>RelativeLayout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organiza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los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elementos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hijos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en</a:t>
            </a:r>
            <a:r>
              <a:rPr lang="en-US" sz="3200" dirty="0">
                <a:cs typeface="Helvetica" panose="020B0604020202020204" pitchFamily="34" charset="0"/>
              </a:rPr>
              <a:t> base a </a:t>
            </a:r>
            <a:r>
              <a:rPr lang="en-US" sz="3200" dirty="0" err="1">
                <a:cs typeface="Helvetica" panose="020B0604020202020204" pitchFamily="34" charset="0"/>
              </a:rPr>
              <a:t>relaciones</a:t>
            </a:r>
            <a:r>
              <a:rPr lang="en-US" sz="3200" dirty="0">
                <a:cs typeface="Helvetica" panose="020B0604020202020204" pitchFamily="34" charset="0"/>
              </a:rPr>
              <a:t> entre </a:t>
            </a:r>
            <a:r>
              <a:rPr lang="en-US" sz="3200" dirty="0" err="1">
                <a:cs typeface="Helvetica" panose="020B0604020202020204" pitchFamily="34" charset="0"/>
              </a:rPr>
              <a:t>los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diferentes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elementos</a:t>
            </a:r>
            <a:r>
              <a:rPr lang="en-US" sz="3200" dirty="0">
                <a:cs typeface="Helvetica" panose="020B0604020202020204" pitchFamily="34" charset="0"/>
              </a:rPr>
              <a:t> y el </a:t>
            </a:r>
            <a:r>
              <a:rPr lang="en-US" sz="3200" dirty="0" err="1">
                <a:cs typeface="Helvetica" panose="020B0604020202020204" pitchFamily="34" charset="0"/>
              </a:rPr>
              <a:t>contenedor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endParaRPr lang="en-US" sz="3200" dirty="0">
              <a:cs typeface="Helvetica" panose="020B0604020202020204" pitchFamily="34" charset="0"/>
            </a:endParaRPr>
          </a:p>
          <a:p>
            <a:r>
              <a:rPr lang="en-US" sz="3200" dirty="0">
                <a:cs typeface="Helvetica" panose="020B0604020202020204" pitchFamily="34" charset="0"/>
              </a:rPr>
              <a:t>Ideal </a:t>
            </a:r>
            <a:r>
              <a:rPr lang="en-US" sz="3200" dirty="0" err="1">
                <a:cs typeface="Helvetica" panose="020B0604020202020204" pitchFamily="34" charset="0"/>
              </a:rPr>
              <a:t>cuando</a:t>
            </a:r>
            <a:r>
              <a:rPr lang="en-US" sz="3200" dirty="0">
                <a:cs typeface="Helvetica" panose="020B0604020202020204" pitchFamily="34" charset="0"/>
              </a:rPr>
              <a:t> el </a:t>
            </a:r>
            <a:r>
              <a:rPr lang="en-US" sz="3200" dirty="0" err="1">
                <a:cs typeface="Helvetica" panose="020B0604020202020204" pitchFamily="34" charset="0"/>
              </a:rPr>
              <a:t>tamaño</a:t>
            </a:r>
            <a:r>
              <a:rPr lang="en-US" sz="3200" dirty="0">
                <a:cs typeface="Helvetica" panose="020B0604020202020204" pitchFamily="34" charset="0"/>
              </a:rPr>
              <a:t> o el </a:t>
            </a:r>
            <a:r>
              <a:rPr lang="en-US" sz="3200" dirty="0" err="1">
                <a:cs typeface="Helvetica" panose="020B0604020202020204" pitchFamily="34" charset="0"/>
              </a:rPr>
              <a:t>posicionamiento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dbe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ser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dinámico</a:t>
            </a:r>
            <a:r>
              <a:rPr lang="en-US" sz="3200" dirty="0">
                <a:cs typeface="Helvetica" panose="020B0604020202020204" pitchFamily="34" charset="0"/>
              </a:rPr>
              <a:t> y </a:t>
            </a:r>
            <a:r>
              <a:rPr lang="en-US" sz="3200" dirty="0" err="1">
                <a:cs typeface="Helvetica" panose="020B0604020202020204" pitchFamily="34" charset="0"/>
              </a:rPr>
              <a:t>adaptarse</a:t>
            </a:r>
            <a:r>
              <a:rPr lang="en-US" sz="3200" dirty="0">
                <a:cs typeface="Helvetica" panose="020B0604020202020204" pitchFamily="34" charset="0"/>
              </a:rPr>
              <a:t> a </a:t>
            </a:r>
            <a:r>
              <a:rPr lang="en-US" sz="3200" dirty="0" err="1">
                <a:cs typeface="Helvetica" panose="020B0604020202020204" pitchFamily="34" charset="0"/>
              </a:rPr>
              <a:t>diferentes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condiciones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endParaRPr lang="en-US" sz="3200" dirty="0">
              <a:cs typeface="Helvetica" panose="020B0604020202020204" pitchFamily="34" charset="0"/>
            </a:endParaRPr>
          </a:p>
          <a:p>
            <a:r>
              <a:rPr lang="en-US" sz="3200" b="1" dirty="0" err="1">
                <a:cs typeface="Helvetica" panose="020B0604020202020204" pitchFamily="34" charset="0"/>
              </a:rPr>
              <a:t>Rendimiento</a:t>
            </a:r>
            <a:r>
              <a:rPr lang="en-US" sz="3200" b="1" dirty="0">
                <a:cs typeface="Helvetica" panose="020B0604020202020204" pitchFamily="34" charset="0"/>
              </a:rPr>
              <a:t> bajo. </a:t>
            </a:r>
            <a:r>
              <a:rPr lang="en-US" sz="3200" dirty="0">
                <a:cs typeface="Helvetica" panose="020B0604020202020204" pitchFamily="34" charset="0"/>
              </a:rPr>
              <a:t>Alto consume de CPU.</a:t>
            </a:r>
          </a:p>
        </p:txBody>
      </p:sp>
    </p:spTree>
    <p:extLst>
      <p:ext uri="{BB962C8B-B14F-4D97-AF65-F5344CB8AC3E}">
        <p14:creationId xmlns:p14="http://schemas.microsoft.com/office/powerpoint/2010/main" val="125874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Pruebas</a:t>
            </a:r>
            <a:r>
              <a:rPr lang="en-US" sz="6000" dirty="0"/>
              <a:t> con Layout</a:t>
            </a:r>
          </a:p>
        </p:txBody>
      </p:sp>
    </p:spTree>
    <p:extLst>
      <p:ext uri="{BB962C8B-B14F-4D97-AF65-F5344CB8AC3E}">
        <p14:creationId xmlns:p14="http://schemas.microsoft.com/office/powerpoint/2010/main" val="368471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076450"/>
            <a:ext cx="11652250" cy="1800225"/>
          </a:xfr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Fast Renderers</a:t>
            </a:r>
          </a:p>
        </p:txBody>
      </p:sp>
    </p:spTree>
    <p:extLst>
      <p:ext uri="{BB962C8B-B14F-4D97-AF65-F5344CB8AC3E}">
        <p14:creationId xmlns:p14="http://schemas.microsoft.com/office/powerpoint/2010/main" val="40871421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289957"/>
            <a:ext cx="11655840" cy="899537"/>
          </a:xfrm>
        </p:spPr>
        <p:txBody>
          <a:bodyPr/>
          <a:lstStyle/>
          <a:p>
            <a:pPr algn="ctr"/>
            <a:r>
              <a:rPr lang="en-US" dirty="0"/>
              <a:t>Xamarin.Forms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0133" y="5460851"/>
            <a:ext cx="4355963" cy="102832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70ACBB"/>
                </a:solidFill>
              </a:rPr>
              <a:t>Más </a:t>
            </a:r>
            <a:r>
              <a:rPr lang="en-US" sz="1600" dirty="0" err="1">
                <a:solidFill>
                  <a:srgbClr val="70ACBB"/>
                </a:solidFill>
              </a:rPr>
              <a:t>código</a:t>
            </a:r>
            <a:r>
              <a:rPr lang="en-US" sz="1600" dirty="0">
                <a:solidFill>
                  <a:srgbClr val="70ACBB"/>
                </a:solidFill>
              </a:rPr>
              <a:t> </a:t>
            </a:r>
            <a:r>
              <a:rPr lang="en-US" sz="1600" dirty="0" err="1">
                <a:solidFill>
                  <a:srgbClr val="70ACBB"/>
                </a:solidFill>
              </a:rPr>
              <a:t>compartido</a:t>
            </a:r>
            <a:r>
              <a:rPr lang="en-US" sz="1600" dirty="0">
                <a:solidFill>
                  <a:srgbClr val="70ACBB"/>
                </a:solidFill>
              </a:rPr>
              <a:t>. UI XAML o C#</a:t>
            </a:r>
          </a:p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70ACBB"/>
                </a:solidFill>
              </a:rPr>
              <a:t>Data Binding &amp; MVVM</a:t>
            </a:r>
          </a:p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70ACBB"/>
                </a:solidFill>
              </a:rPr>
              <a:t>Abstracciones</a:t>
            </a:r>
            <a:r>
              <a:rPr lang="en-US" sz="1600" dirty="0">
                <a:solidFill>
                  <a:srgbClr val="70ACBB"/>
                </a:solidFill>
              </a:rPr>
              <a:t> (</a:t>
            </a:r>
            <a:r>
              <a:rPr lang="en-US" sz="1600" dirty="0" err="1">
                <a:solidFill>
                  <a:srgbClr val="70ACBB"/>
                </a:solidFill>
              </a:rPr>
              <a:t>Navegación</a:t>
            </a:r>
            <a:r>
              <a:rPr lang="en-US" sz="1600" dirty="0">
                <a:solidFill>
                  <a:srgbClr val="70ACBB"/>
                </a:solidFill>
              </a:rPr>
              <a:t>, etc.)</a:t>
            </a:r>
          </a:p>
        </p:txBody>
      </p:sp>
      <p:sp>
        <p:nvSpPr>
          <p:cNvPr id="20" name="Left Brace 19"/>
          <p:cNvSpPr/>
          <p:nvPr/>
        </p:nvSpPr>
        <p:spPr>
          <a:xfrm rot="5400000">
            <a:off x="5986034" y="537557"/>
            <a:ext cx="234785" cy="9846587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16ACEE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93418" y="1444948"/>
            <a:ext cx="6420017" cy="3643056"/>
            <a:chOff x="2804067" y="1444948"/>
            <a:chExt cx="6420017" cy="3643056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804067" y="2177293"/>
              <a:ext cx="2117653" cy="479486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804067" y="2683418"/>
              <a:ext cx="6407259" cy="2404586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17643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rgbClr val="FFFFFF"/>
                  </a:solidFill>
                </a:rPr>
                <a:t>iOS C# UI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48870" y="2177293"/>
              <a:ext cx="2117653" cy="479486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7093673" y="2177293"/>
              <a:ext cx="2117653" cy="479486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107249" y="2150169"/>
              <a:ext cx="2104077" cy="53103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rgbClr val="FFFFFF"/>
                  </a:solidFill>
                </a:rPr>
                <a:t>Windows C# UI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62445" y="2150169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rgbClr val="FFFFFF"/>
                  </a:solidFill>
                </a:rPr>
                <a:t>Android C# UI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30401" y="3439156"/>
              <a:ext cx="6393683" cy="89311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21" dirty="0" err="1">
                  <a:solidFill>
                    <a:srgbClr val="FFFFFF"/>
                  </a:solidFill>
                </a:rPr>
                <a:t>Código</a:t>
              </a:r>
              <a:r>
                <a:rPr lang="en-US" sz="3921" dirty="0">
                  <a:solidFill>
                    <a:srgbClr val="FFFFFF"/>
                  </a:solidFill>
                </a:rPr>
                <a:t> </a:t>
              </a:r>
              <a:r>
                <a:rPr lang="en-US" sz="3921" dirty="0" err="1">
                  <a:solidFill>
                    <a:srgbClr val="FFFFFF"/>
                  </a:solidFill>
                </a:rPr>
                <a:t>compartido</a:t>
              </a:r>
              <a:r>
                <a:rPr lang="en-US" sz="3921" dirty="0">
                  <a:solidFill>
                    <a:srgbClr val="FFFFFF"/>
                  </a:solidFill>
                </a:rPr>
                <a:t> C#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562935" y="1444948"/>
              <a:ext cx="613490" cy="613491"/>
              <a:chOff x="2057399" y="2725789"/>
              <a:chExt cx="1028699" cy="1028700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2057399" y="2725789"/>
                <a:ext cx="1028699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707598" y="1444948"/>
              <a:ext cx="613490" cy="613491"/>
              <a:chOff x="3810000" y="3144890"/>
              <a:chExt cx="1028699" cy="10287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810000" y="3144890"/>
                <a:ext cx="1028699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7851596" y="1444948"/>
              <a:ext cx="613491" cy="613491"/>
              <a:chOff x="6083298" y="3144890"/>
              <a:chExt cx="1028699" cy="10287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083298" y="3144890"/>
                <a:ext cx="1028699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985" y="5761768"/>
            <a:ext cx="457264" cy="457264"/>
          </a:xfrm>
          <a:prstGeom prst="rect">
            <a:avLst/>
          </a:prstGeom>
        </p:spPr>
      </p:pic>
      <p:sp>
        <p:nvSpPr>
          <p:cNvPr id="25" name="TextBox 13"/>
          <p:cNvSpPr txBox="1"/>
          <p:nvPr/>
        </p:nvSpPr>
        <p:spPr>
          <a:xfrm>
            <a:off x="7284965" y="5566090"/>
            <a:ext cx="3741755" cy="53587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70ACBB"/>
                </a:solidFill>
              </a:rPr>
              <a:t>Rendimiento</a:t>
            </a:r>
            <a:r>
              <a:rPr lang="en-US" sz="1600" dirty="0">
                <a:solidFill>
                  <a:srgbClr val="70ACBB"/>
                </a:solidFill>
              </a:rPr>
              <a:t> &lt; </a:t>
            </a:r>
            <a:r>
              <a:rPr lang="en-US" sz="1600" dirty="0" err="1">
                <a:solidFill>
                  <a:srgbClr val="70ACBB"/>
                </a:solidFill>
              </a:rPr>
              <a:t>Xamarin.Classic</a:t>
            </a:r>
            <a:endParaRPr lang="en-US" sz="1600" dirty="0">
              <a:solidFill>
                <a:srgbClr val="70ACBB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439" y="5728508"/>
            <a:ext cx="457264" cy="457264"/>
          </a:xfrm>
          <a:prstGeom prst="rect">
            <a:avLst/>
          </a:prstGeom>
        </p:spPr>
      </p:pic>
      <p:sp>
        <p:nvSpPr>
          <p:cNvPr id="26" name="TextBox 65"/>
          <p:cNvSpPr txBox="1"/>
          <p:nvPr/>
        </p:nvSpPr>
        <p:spPr>
          <a:xfrm>
            <a:off x="2880659" y="2177293"/>
            <a:ext cx="6432775" cy="77241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3137" dirty="0">
                <a:solidFill>
                  <a:schemeClr val="bg1"/>
                </a:solidFill>
              </a:rPr>
              <a:t>UI </a:t>
            </a:r>
            <a:r>
              <a:rPr lang="en-US" sz="3137" dirty="0" err="1">
                <a:solidFill>
                  <a:schemeClr val="bg1"/>
                </a:solidFill>
              </a:rPr>
              <a:t>Compartida</a:t>
            </a:r>
            <a:endParaRPr lang="en-US" sz="313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Hablamos de cambios realizados en Xamarin.Forms con el objetivo de </a:t>
            </a:r>
            <a:r>
              <a:rPr lang="es-ES" sz="3600" b="1" dirty="0"/>
              <a:t>reducir</a:t>
            </a:r>
            <a:r>
              <a:rPr lang="es-ES" sz="3600" dirty="0"/>
              <a:t> a mínimos de operaciones y </a:t>
            </a:r>
            <a:r>
              <a:rPr lang="es-ES" sz="3600" b="1" dirty="0"/>
              <a:t>cálculos</a:t>
            </a:r>
            <a:r>
              <a:rPr lang="es-ES" sz="3600" dirty="0"/>
              <a:t> a realizar para </a:t>
            </a:r>
            <a:r>
              <a:rPr lang="es-ES" sz="3600" dirty="0" err="1"/>
              <a:t>renderizar</a:t>
            </a:r>
            <a:r>
              <a:rPr lang="es-ES" sz="3600" dirty="0"/>
              <a:t> el control y gestionar su tamaño y posición.</a:t>
            </a:r>
            <a:endParaRPr lang="en-US"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3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Pre Fast Renderers (Label)</a:t>
            </a:r>
          </a:p>
        </p:txBody>
      </p:sp>
      <p:sp>
        <p:nvSpPr>
          <p:cNvPr id="4" name="Rettangolo 14"/>
          <p:cNvSpPr/>
          <p:nvPr/>
        </p:nvSpPr>
        <p:spPr bwMode="auto">
          <a:xfrm>
            <a:off x="116851" y="1545973"/>
            <a:ext cx="3352800" cy="1447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/>
              <a:t>OnLayout</a:t>
            </a:r>
            <a:r>
              <a:rPr lang="es-ES" sz="2000" dirty="0"/>
              <a:t>();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LabelRenderer</a:t>
            </a: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ttangolo 14"/>
          <p:cNvSpPr/>
          <p:nvPr/>
        </p:nvSpPr>
        <p:spPr bwMode="auto">
          <a:xfrm>
            <a:off x="116851" y="3919718"/>
            <a:ext cx="3352800" cy="1447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/>
              <a:t>OnLayout();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/>
              <a:t>ViewRenderer</a:t>
            </a: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eccia in su 16"/>
          <p:cNvSpPr/>
          <p:nvPr/>
        </p:nvSpPr>
        <p:spPr bwMode="auto">
          <a:xfrm rot="10800000" flipH="1">
            <a:off x="1640851" y="3047929"/>
            <a:ext cx="304800" cy="833496"/>
          </a:xfrm>
          <a:prstGeom prst="upArrow">
            <a:avLst>
              <a:gd name="adj1" fmla="val 35000"/>
              <a:gd name="adj2" fmla="val 42500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ttangolo 14"/>
          <p:cNvSpPr/>
          <p:nvPr/>
        </p:nvSpPr>
        <p:spPr bwMode="auto">
          <a:xfrm>
            <a:off x="4469243" y="3881426"/>
            <a:ext cx="3352800" cy="1447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/>
              <a:t>MeasureAndLayout</a:t>
            </a:r>
            <a:r>
              <a:rPr lang="es-ES" sz="2000" dirty="0"/>
              <a:t>();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/>
              <a:t>ViewRenderer</a:t>
            </a: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8" name="Freccia in su 16"/>
          <p:cNvSpPr/>
          <p:nvPr/>
        </p:nvSpPr>
        <p:spPr bwMode="auto">
          <a:xfrm rot="5400000" flipH="1">
            <a:off x="3817047" y="4226870"/>
            <a:ext cx="304800" cy="833496"/>
          </a:xfrm>
          <a:prstGeom prst="upArrow">
            <a:avLst>
              <a:gd name="adj1" fmla="val 35000"/>
              <a:gd name="adj2" fmla="val 42500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ttangolo 14"/>
          <p:cNvSpPr/>
          <p:nvPr/>
        </p:nvSpPr>
        <p:spPr bwMode="auto">
          <a:xfrm>
            <a:off x="4386195" y="1545973"/>
            <a:ext cx="3352800" cy="1447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/>
              <a:t>OnLayout</a:t>
            </a:r>
            <a:r>
              <a:rPr lang="es-ES" sz="2000" dirty="0"/>
              <a:t>();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/>
              <a:t>ViewElementRenderer</a:t>
            </a: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0" name="Freccia in su 16"/>
          <p:cNvSpPr/>
          <p:nvPr/>
        </p:nvSpPr>
        <p:spPr bwMode="auto">
          <a:xfrm flipH="1">
            <a:off x="6062595" y="3020851"/>
            <a:ext cx="304800" cy="833496"/>
          </a:xfrm>
          <a:prstGeom prst="upArrow">
            <a:avLst>
              <a:gd name="adj1" fmla="val 35000"/>
              <a:gd name="adj2" fmla="val 42500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ttangolo 14"/>
          <p:cNvSpPr/>
          <p:nvPr/>
        </p:nvSpPr>
        <p:spPr bwMode="auto">
          <a:xfrm>
            <a:off x="8713721" y="1545973"/>
            <a:ext cx="3352800" cy="1447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/>
              <a:t>UpdateLayout</a:t>
            </a:r>
            <a:r>
              <a:rPr lang="es-ES" sz="2000" dirty="0"/>
              <a:t>();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/>
              <a:t>LabelRenderer</a:t>
            </a: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2" name="Freccia in su 16"/>
          <p:cNvSpPr/>
          <p:nvPr/>
        </p:nvSpPr>
        <p:spPr bwMode="auto">
          <a:xfrm rot="5400000" flipH="1">
            <a:off x="8073958" y="1853125"/>
            <a:ext cx="304800" cy="833496"/>
          </a:xfrm>
          <a:prstGeom prst="upArrow">
            <a:avLst>
              <a:gd name="adj1" fmla="val 35000"/>
              <a:gd name="adj2" fmla="val 42500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1888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0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Post Fast Renderers (Label)</a:t>
            </a:r>
          </a:p>
        </p:txBody>
      </p:sp>
      <p:sp>
        <p:nvSpPr>
          <p:cNvPr id="4" name="Rettangolo 14"/>
          <p:cNvSpPr/>
          <p:nvPr/>
        </p:nvSpPr>
        <p:spPr bwMode="auto">
          <a:xfrm>
            <a:off x="4465115" y="1189176"/>
            <a:ext cx="3352800" cy="1447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/>
              <a:t>OnLayout</a:t>
            </a:r>
            <a:r>
              <a:rPr lang="es-ES" sz="2000" dirty="0"/>
              <a:t>();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LabelRenderer</a:t>
            </a: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ttangolo 14"/>
          <p:cNvSpPr/>
          <p:nvPr/>
        </p:nvSpPr>
        <p:spPr bwMode="auto">
          <a:xfrm>
            <a:off x="4465115" y="3562921"/>
            <a:ext cx="3352800" cy="1447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/>
              <a:t>OnLayout</a:t>
            </a:r>
            <a:r>
              <a:rPr lang="es-ES" sz="2000" dirty="0"/>
              <a:t>();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/>
              <a:t>ViewRenderer</a:t>
            </a: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eccia in su 16"/>
          <p:cNvSpPr/>
          <p:nvPr/>
        </p:nvSpPr>
        <p:spPr bwMode="auto">
          <a:xfrm rot="10800000" flipH="1">
            <a:off x="5989115" y="2691132"/>
            <a:ext cx="304800" cy="833496"/>
          </a:xfrm>
          <a:prstGeom prst="upArrow">
            <a:avLst>
              <a:gd name="adj1" fmla="val 35000"/>
              <a:gd name="adj2" fmla="val 42500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238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Pruebas</a:t>
            </a:r>
            <a:r>
              <a:rPr lang="en-US" sz="6000" dirty="0"/>
              <a:t> con Fast Renderers</a:t>
            </a:r>
          </a:p>
        </p:txBody>
      </p:sp>
    </p:spTree>
    <p:extLst>
      <p:ext uri="{BB962C8B-B14F-4D97-AF65-F5344CB8AC3E}">
        <p14:creationId xmlns:p14="http://schemas.microsoft.com/office/powerpoint/2010/main" val="39552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1538" y="2344652"/>
            <a:ext cx="11593542" cy="215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71" marR="6908">
              <a:lnSpc>
                <a:spcPts val="2300"/>
              </a:lnSpc>
            </a:pPr>
            <a:r>
              <a:rPr lang="en-US" sz="3600" spc="-14" dirty="0" err="1">
                <a:latin typeface="+mj-lt"/>
                <a:cs typeface="Segoe UI Light"/>
              </a:rPr>
              <a:t>Detalles</a:t>
            </a:r>
            <a:r>
              <a:rPr lang="en-US" sz="3600" spc="-14" dirty="0">
                <a:latin typeface="+mj-lt"/>
                <a:cs typeface="Segoe UI Light"/>
              </a:rPr>
              <a:t>: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endParaRPr lang="en-US" sz="3600" spc="-14" dirty="0">
              <a:latin typeface="+mj-l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z="3600" spc="-14" dirty="0" err="1">
                <a:latin typeface="+mj-lt"/>
                <a:cs typeface="Segoe UI Light"/>
              </a:rPr>
              <a:t>Tiempo</a:t>
            </a:r>
            <a:r>
              <a:rPr lang="en-US" sz="3600" spc="-14" dirty="0">
                <a:latin typeface="+mj-lt"/>
                <a:cs typeface="Segoe UI Light"/>
              </a:rPr>
              <a:t> </a:t>
            </a:r>
            <a:r>
              <a:rPr lang="en-US" sz="3600" spc="-14" dirty="0" err="1">
                <a:latin typeface="+mj-lt"/>
                <a:cs typeface="Segoe UI Light"/>
              </a:rPr>
              <a:t>calculado</a:t>
            </a:r>
            <a:r>
              <a:rPr lang="en-US" sz="3600" spc="-14" dirty="0">
                <a:latin typeface="+mj-lt"/>
                <a:cs typeface="Segoe UI Light"/>
              </a:rPr>
              <a:t> con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InitializeComponent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().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endParaRPr lang="en-US" sz="3200" spc="-14" dirty="0">
              <a:solidFill>
                <a:srgbClr val="000000"/>
              </a:solidFill>
              <a:latin typeface="+mj-l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z="3600" spc="-14" dirty="0" err="1">
                <a:latin typeface="+mj-lt"/>
                <a:cs typeface="Segoe UI Light"/>
              </a:rPr>
              <a:t>Tiempo</a:t>
            </a:r>
            <a:r>
              <a:rPr lang="en-US" sz="3600" spc="-14" dirty="0">
                <a:latin typeface="+mj-lt"/>
                <a:cs typeface="Segoe UI Light"/>
              </a:rPr>
              <a:t> medio de 5 </a:t>
            </a:r>
            <a:r>
              <a:rPr lang="en-US" sz="3600" spc="-14" dirty="0" err="1">
                <a:latin typeface="+mj-lt"/>
                <a:cs typeface="Segoe UI Light"/>
              </a:rPr>
              <a:t>medidas</a:t>
            </a:r>
            <a:r>
              <a:rPr lang="en-US" sz="3600" spc="-14" dirty="0">
                <a:latin typeface="+mj-lt"/>
                <a:cs typeface="Segoe UI Light"/>
              </a:rPr>
              <a:t>.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endParaRPr lang="en-US" sz="3600" spc="-14" dirty="0">
              <a:latin typeface="+mj-l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z="3600" spc="-14" dirty="0" err="1">
                <a:latin typeface="+mj-lt"/>
                <a:cs typeface="Segoe UI Light"/>
              </a:rPr>
              <a:t>Oneplus</a:t>
            </a:r>
            <a:r>
              <a:rPr lang="en-US" sz="3600" spc="-14" dirty="0">
                <a:latin typeface="+mj-lt"/>
                <a:cs typeface="Segoe UI Light"/>
              </a:rPr>
              <a:t> 3 con Android 7.1 Nougat.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269240" y="4671368"/>
            <a:ext cx="11655839" cy="12721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17271" marR="6908">
              <a:lnSpc>
                <a:spcPts val="2300"/>
              </a:lnSpc>
            </a:pPr>
            <a:r>
              <a:rPr lang="en-US" sz="2800" spc="-14" dirty="0">
                <a:solidFill>
                  <a:schemeClr val="bg1"/>
                </a:solidFill>
                <a:cs typeface="Segoe UI Light"/>
              </a:rPr>
              <a:t>Android</a:t>
            </a:r>
          </a:p>
          <a:p>
            <a:pPr marL="17271" marR="6908">
              <a:lnSpc>
                <a:spcPts val="2300"/>
              </a:lnSpc>
            </a:pPr>
            <a:endParaRPr lang="en-US" sz="3200" spc="-14" dirty="0">
              <a:solidFill>
                <a:schemeClr val="bg1"/>
              </a:solidFill>
              <a:cs typeface="Segoe UI Light"/>
            </a:endParaRPr>
          </a:p>
          <a:p>
            <a:pPr marL="588771" marR="6908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2400" spc="-14" dirty="0">
                <a:solidFill>
                  <a:schemeClr val="bg1"/>
                </a:solidFill>
                <a:cs typeface="Segoe UI Light"/>
              </a:rPr>
              <a:t>No Fast Renderers        946,5 </a:t>
            </a:r>
            <a:r>
              <a:rPr lang="en-US" sz="2400" spc="-14" dirty="0" err="1">
                <a:solidFill>
                  <a:schemeClr val="bg1"/>
                </a:solidFill>
                <a:cs typeface="Segoe UI Light"/>
              </a:rPr>
              <a:t>ms</a:t>
            </a:r>
            <a:endParaRPr lang="en-US" sz="2400" spc="-14" dirty="0">
              <a:solidFill>
                <a:schemeClr val="bg1"/>
              </a:solidFill>
              <a:cs typeface="Segoe UI Light"/>
            </a:endParaRPr>
          </a:p>
          <a:p>
            <a:pPr marL="588771" marR="6908" indent="-5715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2400" spc="-14" dirty="0">
                <a:solidFill>
                  <a:schemeClr val="bg1"/>
                </a:solidFill>
                <a:cs typeface="Segoe UI Light"/>
              </a:rPr>
              <a:t>Fast </a:t>
            </a:r>
            <a:r>
              <a:rPr lang="en-US" sz="2400" spc="-14" dirty="0" err="1">
                <a:solidFill>
                  <a:schemeClr val="bg1"/>
                </a:solidFill>
                <a:cs typeface="Segoe UI Light"/>
              </a:rPr>
              <a:t>Rederers</a:t>
            </a:r>
            <a:r>
              <a:rPr lang="en-US" sz="2400" spc="-14" dirty="0">
                <a:solidFill>
                  <a:schemeClr val="bg1"/>
                </a:solidFill>
                <a:cs typeface="Segoe UI Light"/>
              </a:rPr>
              <a:t>                708,6 </a:t>
            </a:r>
            <a:r>
              <a:rPr lang="en-US" sz="2400" spc="-14" dirty="0" err="1">
                <a:solidFill>
                  <a:schemeClr val="bg1"/>
                </a:solidFill>
                <a:cs typeface="Segoe UI Light"/>
              </a:rPr>
              <a:t>ms</a:t>
            </a:r>
            <a:endParaRPr lang="en-US" sz="2400" spc="-14" dirty="0">
              <a:solidFill>
                <a:schemeClr val="bg1"/>
              </a:solidFill>
              <a:cs typeface="Segoe UI Light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350758" y="1358891"/>
            <a:ext cx="1157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cs typeface="Helvetica" panose="020B0604020202020204" pitchFamily="34" charset="0"/>
              </a:rPr>
              <a:t>Xamarin.Forms</a:t>
            </a:r>
            <a:endParaRPr lang="en-US" sz="2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5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79187" y="405855"/>
            <a:ext cx="11531542" cy="4807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Preguntas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y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respuestas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ru-RU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336178" y="1435385"/>
            <a:ext cx="11459569" cy="841652"/>
          </a:xfrm>
        </p:spPr>
        <p:txBody>
          <a:bodyPr/>
          <a:lstStyle/>
          <a:p>
            <a:r>
              <a:rPr lang="en-US" sz="3733" dirty="0"/>
              <a:t>¿</a:t>
            </a:r>
            <a:r>
              <a:rPr lang="en-US" sz="3733" dirty="0" err="1"/>
              <a:t>Dudas</a:t>
            </a:r>
            <a:r>
              <a:rPr lang="en-US" sz="3733" dirty="0"/>
              <a:t>?</a:t>
            </a:r>
            <a:endParaRPr lang="ru-RU" sz="3733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32174" y="2085041"/>
            <a:ext cx="11260075" cy="3071906"/>
          </a:xfrm>
          <a:prstGeom prst="rect">
            <a:avLst/>
          </a:prstGeom>
        </p:spPr>
        <p:txBody>
          <a:bodyPr vert="horz" lIns="121903" tIns="0" rIns="121903" bIns="60952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129" dirty="0">
                <a:solidFill>
                  <a:schemeClr val="accent2">
                    <a:lumMod val="75000"/>
                  </a:schemeClr>
                </a:solidFill>
                <a:latin typeface="Aller" pitchFamily="2" charset="0"/>
              </a:rPr>
              <a:t>P</a:t>
            </a:r>
            <a:r>
              <a:rPr lang="en-US" sz="11731" dirty="0">
                <a:solidFill>
                  <a:schemeClr val="accent2">
                    <a:lumMod val="75000"/>
                  </a:schemeClr>
                </a:solidFill>
                <a:latin typeface="Aller" pitchFamily="2" charset="0"/>
              </a:rPr>
              <a:t>&amp;</a:t>
            </a:r>
            <a:r>
              <a:rPr lang="en-US" sz="22129" dirty="0">
                <a:solidFill>
                  <a:schemeClr val="accent2">
                    <a:lumMod val="75000"/>
                  </a:schemeClr>
                </a:solidFill>
                <a:latin typeface="Aller" pitchFamily="2" charset="0"/>
              </a:rPr>
              <a:t>R</a:t>
            </a:r>
            <a:endParaRPr lang="ru-RU" sz="22129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Recuerda</a:t>
            </a:r>
            <a:r>
              <a:rPr lang="en-US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cs typeface="Helvetica" panose="020B0604020202020204" pitchFamily="34" charset="0"/>
              </a:rPr>
              <a:t>Usa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XamlC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siempre</a:t>
            </a:r>
            <a:r>
              <a:rPr lang="en-US" sz="3200" dirty="0">
                <a:cs typeface="Helvetica" panose="020B0604020202020204" pitchFamily="34" charset="0"/>
              </a:rPr>
              <a:t> que </a:t>
            </a:r>
            <a:r>
              <a:rPr lang="en-US" sz="3200" dirty="0" err="1">
                <a:cs typeface="Helvetica" panose="020B0604020202020204" pitchFamily="34" charset="0"/>
              </a:rPr>
              <a:t>puedas</a:t>
            </a:r>
            <a:r>
              <a:rPr lang="en-US" sz="3200" dirty="0">
                <a:cs typeface="Helvetica" panose="020B0604020202020204" pitchFamily="34" charset="0"/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Helvetica" panose="020B0604020202020204" pitchFamily="34" charset="0"/>
              </a:rPr>
              <a:t>Deja </a:t>
            </a:r>
            <a:r>
              <a:rPr lang="en-US" sz="3200" dirty="0" err="1">
                <a:cs typeface="Helvetica" panose="020B0604020202020204" pitchFamily="34" charset="0"/>
              </a:rPr>
              <a:t>los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valores</a:t>
            </a:r>
            <a:r>
              <a:rPr lang="en-US" sz="3200" dirty="0">
                <a:cs typeface="Helvetica" panose="020B0604020202020204" pitchFamily="34" charset="0"/>
              </a:rPr>
              <a:t> que </a:t>
            </a:r>
            <a:r>
              <a:rPr lang="en-US" sz="3200" dirty="0" err="1">
                <a:cs typeface="Helvetica" panose="020B0604020202020204" pitchFamily="34" charset="0"/>
              </a:rPr>
              <a:t>vienen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por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defecto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cs typeface="Helvetica" panose="020B0604020202020204" pitchFamily="34" charset="0"/>
              </a:rPr>
              <a:t>Utiliza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reutilización</a:t>
            </a:r>
            <a:r>
              <a:rPr lang="en-US" sz="3200" dirty="0">
                <a:cs typeface="Helvetica" panose="020B0604020202020204" pitchFamily="34" charset="0"/>
              </a:rPr>
              <a:t> de </a:t>
            </a:r>
            <a:r>
              <a:rPr lang="en-US" sz="3200" dirty="0" err="1">
                <a:cs typeface="Helvetica" panose="020B0604020202020204" pitchFamily="34" charset="0"/>
              </a:rPr>
              <a:t>celdas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en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ListView</a:t>
            </a:r>
            <a:r>
              <a:rPr lang="en-US" sz="3200" dirty="0">
                <a:cs typeface="Helvetica" panose="020B0604020202020204" pitchFamily="34" charset="0"/>
              </a:rPr>
              <a:t> </a:t>
            </a:r>
            <a:r>
              <a:rPr lang="en-US" sz="3200" dirty="0" err="1">
                <a:cs typeface="Helvetica" panose="020B0604020202020204" pitchFamily="34" charset="0"/>
              </a:rPr>
              <a:t>siempre</a:t>
            </a:r>
            <a:r>
              <a:rPr lang="en-US" sz="3200" dirty="0">
                <a:cs typeface="Helvetica" panose="020B0604020202020204" pitchFamily="34" charset="0"/>
              </a:rPr>
              <a:t> que </a:t>
            </a:r>
            <a:r>
              <a:rPr lang="en-US" sz="3200" dirty="0" err="1">
                <a:cs typeface="Helvetica" panose="020B0604020202020204" pitchFamily="34" charset="0"/>
              </a:rPr>
              <a:t>puedas</a:t>
            </a:r>
            <a:r>
              <a:rPr lang="en-US" sz="3200" dirty="0">
                <a:cs typeface="Helvetica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Helvetica" panose="020B0604020202020204" pitchFamily="34" charset="0"/>
              </a:rPr>
              <a:t>Si no son </a:t>
            </a:r>
            <a:r>
              <a:rPr lang="en-US" sz="3200" dirty="0" err="1">
                <a:cs typeface="Helvetica" panose="020B0604020202020204" pitchFamily="34" charset="0"/>
              </a:rPr>
              <a:t>necesarias</a:t>
            </a:r>
            <a:r>
              <a:rPr lang="en-US" sz="3200" dirty="0">
                <a:cs typeface="Helvetica" panose="020B0604020202020204" pitchFamily="34" charset="0"/>
              </a:rPr>
              <a:t> las </a:t>
            </a:r>
            <a:r>
              <a:rPr lang="en-US" sz="3200" dirty="0" err="1">
                <a:cs typeface="Helvetica" panose="020B0604020202020204" pitchFamily="34" charset="0"/>
              </a:rPr>
              <a:t>transparencias</a:t>
            </a:r>
            <a:r>
              <a:rPr lang="en-US" sz="3200" dirty="0">
                <a:cs typeface="Helvetica" panose="020B0604020202020204" pitchFamily="34" charset="0"/>
              </a:rPr>
              <a:t>, no las uses.</a:t>
            </a:r>
            <a:r>
              <a:rPr lang="es-ES" sz="3200" dirty="0">
                <a:cs typeface="Helvetica" panose="020B0604020202020204" pitchFamily="34" charset="0"/>
              </a:rPr>
              <a:t> No uses un </a:t>
            </a:r>
            <a:r>
              <a:rPr lang="es-ES" sz="3200" dirty="0" err="1">
                <a:cs typeface="Helvetica" panose="020B0604020202020204" pitchFamily="34" charset="0"/>
              </a:rPr>
              <a:t>StackLayout</a:t>
            </a:r>
            <a:r>
              <a:rPr lang="es-ES" sz="3200" dirty="0">
                <a:cs typeface="Helvetica" panose="020B0604020202020204" pitchFamily="34" charset="0"/>
              </a:rPr>
              <a:t> para un único hijo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cs typeface="Helvetica" panose="020B0604020202020204" pitchFamily="34" charset="0"/>
              </a:rPr>
              <a:t>No uses un </a:t>
            </a:r>
            <a:r>
              <a:rPr lang="es-ES" sz="3200" dirty="0" err="1">
                <a:cs typeface="Helvetica" panose="020B0604020202020204" pitchFamily="34" charset="0"/>
              </a:rPr>
              <a:t>Grid</a:t>
            </a:r>
            <a:r>
              <a:rPr lang="es-ES" sz="3200" dirty="0">
                <a:cs typeface="Helvetica" panose="020B0604020202020204" pitchFamily="34" charset="0"/>
              </a:rPr>
              <a:t> cuando el </a:t>
            </a:r>
            <a:r>
              <a:rPr lang="es-ES" sz="3200" dirty="0" err="1">
                <a:cs typeface="Helvetica" panose="020B0604020202020204" pitchFamily="34" charset="0"/>
              </a:rPr>
              <a:t>StackLayout</a:t>
            </a:r>
            <a:r>
              <a:rPr lang="es-ES" sz="3200" dirty="0">
                <a:cs typeface="Helvetica" panose="020B0604020202020204" pitchFamily="34" charset="0"/>
              </a:rPr>
              <a:t> hace el trabajo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cs typeface="Helvetica" panose="020B0604020202020204" pitchFamily="34" charset="0"/>
              </a:rPr>
              <a:t>No uses varios </a:t>
            </a:r>
            <a:r>
              <a:rPr lang="es-ES" sz="3200" dirty="0" err="1">
                <a:cs typeface="Helvetica" panose="020B0604020202020204" pitchFamily="34" charset="0"/>
              </a:rPr>
              <a:t>StackLayout</a:t>
            </a:r>
            <a:r>
              <a:rPr lang="es-ES" sz="3200" dirty="0">
                <a:cs typeface="Helvetica" panose="020B0604020202020204" pitchFamily="34" charset="0"/>
              </a:rPr>
              <a:t> cuando un </a:t>
            </a:r>
            <a:r>
              <a:rPr lang="es-ES" sz="3200" dirty="0" err="1">
                <a:cs typeface="Helvetica" panose="020B0604020202020204" pitchFamily="34" charset="0"/>
              </a:rPr>
              <a:t>Grid</a:t>
            </a:r>
            <a:r>
              <a:rPr lang="es-ES" sz="3200" dirty="0">
                <a:cs typeface="Helvetica" panose="020B0604020202020204" pitchFamily="34" charset="0"/>
              </a:rPr>
              <a:t> cumple.</a:t>
            </a:r>
            <a:endParaRPr lang="en-US" sz="3200" dirty="0"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3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Recuerda</a:t>
            </a:r>
            <a:r>
              <a:rPr lang="en-US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cs typeface="Helvetica" panose="020B0604020202020204" pitchFamily="34" charset="0"/>
              </a:rPr>
              <a:t>No enlaces valores que no son necesarios.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cs typeface="Helvetica" panose="020B0604020202020204" pitchFamily="34" charset="0"/>
              </a:rPr>
              <a:t>Cuida el árbol visual, es parte de tu responsabilidad.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0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Recuerda</a:t>
            </a:r>
            <a:r>
              <a:rPr lang="en-US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cs typeface="Helvetica" panose="020B0604020202020204" pitchFamily="34" charset="0"/>
              </a:rPr>
              <a:t>Muchos</a:t>
            </a:r>
            <a:r>
              <a:rPr lang="en-US" sz="4400" dirty="0">
                <a:cs typeface="Helvetica" panose="020B0604020202020204" pitchFamily="34" charset="0"/>
              </a:rPr>
              <a:t> de </a:t>
            </a:r>
            <a:r>
              <a:rPr lang="en-US" sz="4400" dirty="0" err="1">
                <a:cs typeface="Helvetica" panose="020B0604020202020204" pitchFamily="34" charset="0"/>
              </a:rPr>
              <a:t>los</a:t>
            </a:r>
            <a:r>
              <a:rPr lang="en-US" sz="4400" dirty="0">
                <a:cs typeface="Helvetica" panose="020B0604020202020204" pitchFamily="34" charset="0"/>
              </a:rPr>
              <a:t> </a:t>
            </a:r>
            <a:r>
              <a:rPr lang="en-US" sz="4400" dirty="0" err="1">
                <a:cs typeface="Helvetica" panose="020B0604020202020204" pitchFamily="34" charset="0"/>
              </a:rPr>
              <a:t>puntos</a:t>
            </a:r>
            <a:r>
              <a:rPr lang="en-US" sz="4400" dirty="0">
                <a:cs typeface="Helvetica" panose="020B0604020202020204" pitchFamily="34" charset="0"/>
              </a:rPr>
              <a:t> </a:t>
            </a:r>
            <a:r>
              <a:rPr lang="en-US" sz="4400" dirty="0" err="1">
                <a:cs typeface="Helvetica" panose="020B0604020202020204" pitchFamily="34" charset="0"/>
              </a:rPr>
              <a:t>vistos</a:t>
            </a:r>
            <a:r>
              <a:rPr lang="en-US" sz="4400" dirty="0">
                <a:cs typeface="Helvetica" panose="020B0604020202020204" pitchFamily="34" charset="0"/>
              </a:rPr>
              <a:t> </a:t>
            </a:r>
            <a:r>
              <a:rPr lang="en-US" sz="4400" dirty="0" err="1">
                <a:cs typeface="Helvetica" panose="020B0604020202020204" pitchFamily="34" charset="0"/>
              </a:rPr>
              <a:t>os</a:t>
            </a:r>
            <a:r>
              <a:rPr lang="en-US" sz="4400" dirty="0">
                <a:cs typeface="Helvetica" panose="020B0604020202020204" pitchFamily="34" charset="0"/>
              </a:rPr>
              <a:t> </a:t>
            </a:r>
            <a:r>
              <a:rPr lang="en-US" sz="4400" dirty="0" err="1">
                <a:cs typeface="Helvetica" panose="020B0604020202020204" pitchFamily="34" charset="0"/>
              </a:rPr>
              <a:t>daran</a:t>
            </a:r>
            <a:r>
              <a:rPr lang="en-US" sz="4400" dirty="0">
                <a:cs typeface="Helvetica" panose="020B0604020202020204" pitchFamily="34" charset="0"/>
              </a:rPr>
              <a:t> </a:t>
            </a:r>
            <a:r>
              <a:rPr lang="en-US" sz="4400" dirty="0" err="1">
                <a:cs typeface="Helvetica" panose="020B0604020202020204" pitchFamily="34" charset="0"/>
              </a:rPr>
              <a:t>pequeñas</a:t>
            </a:r>
            <a:r>
              <a:rPr lang="en-US" sz="4400" dirty="0">
                <a:cs typeface="Helvetica" panose="020B0604020202020204" pitchFamily="34" charset="0"/>
              </a:rPr>
              <a:t> </a:t>
            </a:r>
            <a:r>
              <a:rPr lang="en-US" sz="4400" dirty="0" err="1">
                <a:cs typeface="Helvetica" panose="020B0604020202020204" pitchFamily="34" charset="0"/>
              </a:rPr>
              <a:t>mejoras</a:t>
            </a:r>
            <a:r>
              <a:rPr lang="en-US" sz="4400" dirty="0">
                <a:cs typeface="Helvetica" panose="020B0604020202020204" pitchFamily="34" charset="0"/>
              </a:rPr>
              <a:t> </a:t>
            </a:r>
            <a:r>
              <a:rPr lang="en-US" sz="4400" dirty="0" err="1">
                <a:cs typeface="Helvetica" panose="020B0604020202020204" pitchFamily="34" charset="0"/>
              </a:rPr>
              <a:t>en</a:t>
            </a:r>
            <a:r>
              <a:rPr lang="en-US" sz="4400" dirty="0">
                <a:cs typeface="Helvetica" panose="020B0604020202020204" pitchFamily="34" charset="0"/>
              </a:rPr>
              <a:t> el </a:t>
            </a:r>
            <a:r>
              <a:rPr lang="en-US" sz="4400" dirty="0" err="1">
                <a:cs typeface="Helvetica" panose="020B0604020202020204" pitchFamily="34" charset="0"/>
              </a:rPr>
              <a:t>rendimiento</a:t>
            </a:r>
            <a:r>
              <a:rPr lang="en-US" sz="4400" dirty="0">
                <a:cs typeface="Helvetica" panose="020B0604020202020204" pitchFamily="34" charset="0"/>
              </a:rPr>
              <a:t>. No hay “</a:t>
            </a:r>
            <a:r>
              <a:rPr lang="en-US" sz="4400" dirty="0" err="1">
                <a:cs typeface="Helvetica" panose="020B0604020202020204" pitchFamily="34" charset="0"/>
              </a:rPr>
              <a:t>líneas</a:t>
            </a:r>
            <a:r>
              <a:rPr lang="en-US" sz="4400" dirty="0">
                <a:cs typeface="Helvetica" panose="020B0604020202020204" pitchFamily="34" charset="0"/>
              </a:rPr>
              <a:t> </a:t>
            </a:r>
            <a:r>
              <a:rPr lang="en-US" sz="4400" dirty="0" err="1">
                <a:cs typeface="Helvetica" panose="020B0604020202020204" pitchFamily="34" charset="0"/>
              </a:rPr>
              <a:t>mágicas</a:t>
            </a:r>
            <a:r>
              <a:rPr lang="en-US" sz="4400" dirty="0">
                <a:cs typeface="Helvetica" panose="020B0604020202020204" pitchFamily="34" charset="0"/>
              </a:rPr>
              <a:t>”, </a:t>
            </a:r>
            <a:r>
              <a:rPr lang="en-US" sz="4400" dirty="0" err="1">
                <a:cs typeface="Helvetica" panose="020B0604020202020204" pitchFamily="34" charset="0"/>
              </a:rPr>
              <a:t>hablamos</a:t>
            </a:r>
            <a:r>
              <a:rPr lang="en-US" sz="4400" dirty="0">
                <a:cs typeface="Helvetica" panose="020B0604020202020204" pitchFamily="34" charset="0"/>
              </a:rPr>
              <a:t> de un “</a:t>
            </a:r>
            <a:r>
              <a:rPr lang="en-US" sz="4400" dirty="0" err="1">
                <a:cs typeface="Helvetica" panose="020B0604020202020204" pitchFamily="34" charset="0"/>
              </a:rPr>
              <a:t>suma</a:t>
            </a:r>
            <a:r>
              <a:rPr lang="en-US" sz="4400" dirty="0">
                <a:cs typeface="Helvetica" panose="020B0604020202020204" pitchFamily="34" charset="0"/>
              </a:rPr>
              <a:t> y </a:t>
            </a:r>
            <a:r>
              <a:rPr lang="en-US" sz="4400" dirty="0" err="1">
                <a:cs typeface="Helvetica" panose="020B0604020202020204" pitchFamily="34" charset="0"/>
              </a:rPr>
              <a:t>sigue</a:t>
            </a:r>
            <a:r>
              <a:rPr lang="en-US" sz="4400" dirty="0">
                <a:cs typeface="Helvetica" panose="020B0604020202020204" pitchFamily="34" charset="0"/>
              </a:rPr>
              <a:t>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Helvetica" panose="020B0604020202020204" pitchFamily="34" charset="0"/>
              </a:rPr>
              <a:t>Cambio a </a:t>
            </a:r>
            <a:r>
              <a:rPr lang="en-US" sz="4400" dirty="0" err="1">
                <a:cs typeface="Helvetica" panose="020B0604020202020204" pitchFamily="34" charset="0"/>
              </a:rPr>
              <a:t>cambio</a:t>
            </a:r>
            <a:r>
              <a:rPr lang="en-US" sz="4400" dirty="0">
                <a:cs typeface="Helvetica" panose="020B0604020202020204" pitchFamily="34" charset="0"/>
              </a:rPr>
              <a:t> </a:t>
            </a:r>
            <a:r>
              <a:rPr lang="en-US" sz="4400" dirty="0" err="1">
                <a:cs typeface="Helvetica" panose="020B0604020202020204" pitchFamily="34" charset="0"/>
              </a:rPr>
              <a:t>si</a:t>
            </a:r>
            <a:r>
              <a:rPr lang="en-US" sz="4400" dirty="0">
                <a:cs typeface="Helvetica" panose="020B0604020202020204" pitchFamily="34" charset="0"/>
              </a:rPr>
              <a:t> se </a:t>
            </a:r>
            <a:r>
              <a:rPr lang="en-US" sz="4400" dirty="0" err="1">
                <a:cs typeface="Helvetica" panose="020B0604020202020204" pitchFamily="34" charset="0"/>
              </a:rPr>
              <a:t>consiguen</a:t>
            </a:r>
            <a:r>
              <a:rPr lang="en-US" sz="4400" dirty="0">
                <a:cs typeface="Helvetica" panose="020B0604020202020204" pitchFamily="34" charset="0"/>
              </a:rPr>
              <a:t> </a:t>
            </a:r>
            <a:r>
              <a:rPr lang="en-US" sz="4400" dirty="0" err="1">
                <a:cs typeface="Helvetica" panose="020B0604020202020204" pitchFamily="34" charset="0"/>
              </a:rPr>
              <a:t>resultados</a:t>
            </a:r>
            <a:r>
              <a:rPr lang="en-US" sz="4400" dirty="0">
                <a:cs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772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642749" y="4747560"/>
            <a:ext cx="9487163" cy="44892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3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801801" y="4244257"/>
            <a:ext cx="489478" cy="420808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18643" y="5189125"/>
            <a:ext cx="9487163" cy="89564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961" dirty="0"/>
              <a:t>Microsoft </a:t>
            </a:r>
            <a:r>
              <a:rPr lang="es-CO" sz="1961" dirty="0" err="1"/>
              <a:t>Certified</a:t>
            </a:r>
            <a:r>
              <a:rPr lang="es-CO" sz="1961" dirty="0"/>
              <a:t> </a:t>
            </a:r>
            <a:r>
              <a:rPr lang="es-CO" sz="1961" dirty="0" err="1"/>
              <a:t>Solution</a:t>
            </a:r>
            <a:r>
              <a:rPr lang="es-CO" sz="1961" dirty="0"/>
              <a:t> </a:t>
            </a:r>
            <a:r>
              <a:rPr lang="es-CO" sz="1961" dirty="0" err="1"/>
              <a:t>Developer</a:t>
            </a:r>
            <a:endParaRPr lang="en-US" sz="196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315067" y="4172005"/>
            <a:ext cx="3475864" cy="28265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3137" dirty="0"/>
              <a:t>@</a:t>
            </a:r>
            <a:r>
              <a:rPr lang="es-CO" sz="3137" dirty="0" err="1"/>
              <a:t>serandvaraco</a:t>
            </a:r>
            <a:endParaRPr lang="en-US" sz="3137" dirty="0"/>
          </a:p>
          <a:p>
            <a:endParaRPr lang="en-US" sz="3137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035082" y="1054696"/>
            <a:ext cx="4390579" cy="3878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487801" y="5209681"/>
            <a:ext cx="5704200" cy="1357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745" b="1" dirty="0"/>
              <a:t>https://github.com/serandvaraco</a:t>
            </a:r>
          </a:p>
          <a:p>
            <a:pPr algn="ctr"/>
            <a:r>
              <a:rPr lang="es-MX" sz="2745" b="1" dirty="0"/>
              <a:t>http://unespacioparanet.com</a:t>
            </a:r>
          </a:p>
          <a:p>
            <a:pPr algn="ctr"/>
            <a:r>
              <a:rPr lang="es-MX" sz="2745" b="1" dirty="0"/>
              <a:t>http://fb.com/unespacioparanet</a:t>
            </a:r>
          </a:p>
        </p:txBody>
      </p:sp>
    </p:spTree>
    <p:extLst>
      <p:ext uri="{BB962C8B-B14F-4D97-AF65-F5344CB8AC3E}">
        <p14:creationId xmlns:p14="http://schemas.microsoft.com/office/powerpoint/2010/main" val="3572072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65" y="5091718"/>
            <a:ext cx="12190271" cy="176579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2831" y="-285568"/>
            <a:ext cx="8227567" cy="5717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824" y="5327407"/>
            <a:ext cx="11490824" cy="899537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Xamarin: </a:t>
            </a:r>
            <a:r>
              <a:rPr lang="en-US" sz="3600" dirty="0" err="1">
                <a:solidFill>
                  <a:schemeClr val="bg1"/>
                </a:solidFill>
              </a:rPr>
              <a:t>Cualquier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cosa</a:t>
            </a:r>
            <a:r>
              <a:rPr lang="en-US" sz="3600" dirty="0">
                <a:solidFill>
                  <a:schemeClr val="bg1"/>
                </a:solidFill>
              </a:rPr>
              <a:t> que se </a:t>
            </a:r>
            <a:r>
              <a:rPr lang="en-US" sz="3600" dirty="0" err="1">
                <a:solidFill>
                  <a:schemeClr val="bg1"/>
                </a:solidFill>
              </a:rPr>
              <a:t>pueda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realizar</a:t>
            </a:r>
            <a:r>
              <a:rPr lang="en-US" sz="3600" dirty="0">
                <a:solidFill>
                  <a:schemeClr val="bg1"/>
                </a:solidFill>
              </a:rPr>
              <a:t> con Objective-C, Swift o Java, se </a:t>
            </a:r>
            <a:r>
              <a:rPr lang="en-US" sz="3600" dirty="0" err="1">
                <a:solidFill>
                  <a:schemeClr val="bg1"/>
                </a:solidFill>
              </a:rPr>
              <a:t>puede</a:t>
            </a:r>
            <a:r>
              <a:rPr lang="en-US" sz="3600" dirty="0">
                <a:solidFill>
                  <a:schemeClr val="bg1"/>
                </a:solidFill>
              </a:rPr>
              <a:t> realizer con C# y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5622" y="1608771"/>
            <a:ext cx="5771332" cy="2319024"/>
          </a:xfrm>
        </p:spPr>
        <p:txBody>
          <a:bodyPr/>
          <a:lstStyle/>
          <a:p>
            <a:pPr marL="344422" lvl="1" indent="-344422">
              <a:lnSpc>
                <a:spcPct val="100000"/>
              </a:lnSpc>
              <a:buFont typeface="Arial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Interfaces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nativas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344422" lvl="1" indent="-344422">
              <a:lnSpc>
                <a:spcPct val="100000"/>
              </a:lnSpc>
              <a:buFont typeface="Arial" charset="0"/>
              <a:buChar char="•"/>
            </a:pPr>
            <a:r>
              <a:rPr lang="en-US" sz="4000" dirty="0" err="1">
                <a:solidFill>
                  <a:schemeClr val="tx1"/>
                </a:solidFill>
                <a:latin typeface="+mj-lt"/>
              </a:rPr>
              <a:t>Acceso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a APIs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nativas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344422" lvl="1" indent="-344422">
              <a:lnSpc>
                <a:spcPct val="100000"/>
              </a:lnSpc>
              <a:buFont typeface="Arial" charset="0"/>
              <a:buChar char="•"/>
            </a:pPr>
            <a:r>
              <a:rPr lang="en-US" sz="4000" dirty="0" err="1">
                <a:solidFill>
                  <a:schemeClr val="tx1"/>
                </a:solidFill>
                <a:latin typeface="+mj-lt"/>
              </a:rPr>
              <a:t>Rendimiento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nativo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4847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suele</a:t>
            </a:r>
            <a:r>
              <a:rPr lang="en-US" dirty="0"/>
              <a:t> </a:t>
            </a:r>
            <a:r>
              <a:rPr lang="en-US" dirty="0" err="1"/>
              <a:t>escuchar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758" y="1358891"/>
            <a:ext cx="115743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cs typeface="Helvetica" panose="020B0604020202020204" pitchFamily="34" charset="0"/>
              </a:rPr>
              <a:t>Xamarin.Forms</a:t>
            </a:r>
            <a:r>
              <a:rPr lang="en-US" sz="4000" dirty="0">
                <a:cs typeface="Helvetica" panose="020B0604020202020204" pitchFamily="34" charset="0"/>
              </a:rPr>
              <a:t> NO  </a:t>
            </a:r>
            <a:r>
              <a:rPr lang="en-US" sz="4000" dirty="0" err="1">
                <a:cs typeface="Helvetica" panose="020B0604020202020204" pitchFamily="34" charset="0"/>
              </a:rPr>
              <a:t>es</a:t>
            </a:r>
            <a:r>
              <a:rPr lang="en-US" sz="4000" dirty="0">
                <a:cs typeface="Helvetica" panose="020B0604020202020204" pitchFamily="34" charset="0"/>
              </a:rPr>
              <a:t> </a:t>
            </a:r>
            <a:r>
              <a:rPr lang="en-US" sz="4000" dirty="0" err="1">
                <a:cs typeface="Helvetica" panose="020B0604020202020204" pitchFamily="34" charset="0"/>
              </a:rPr>
              <a:t>apto</a:t>
            </a:r>
            <a:r>
              <a:rPr lang="en-US" sz="4000" dirty="0">
                <a:cs typeface="Helvetica" panose="020B0604020202020204" pitchFamily="34" charset="0"/>
              </a:rPr>
              <a:t> para </a:t>
            </a:r>
            <a:r>
              <a:rPr lang="en-US" sz="4000" dirty="0" err="1">
                <a:cs typeface="Helvetica" panose="020B0604020202020204" pitchFamily="34" charset="0"/>
              </a:rPr>
              <a:t>todo</a:t>
            </a:r>
            <a:r>
              <a:rPr lang="en-US" sz="4000" dirty="0">
                <a:cs typeface="Helvetica" panose="020B0604020202020204" pitchFamily="34" charset="0"/>
              </a:rPr>
              <a:t> </a:t>
            </a:r>
            <a:r>
              <a:rPr lang="en-US" sz="4000" dirty="0" err="1">
                <a:cs typeface="Helvetica" panose="020B0604020202020204" pitchFamily="34" charset="0"/>
              </a:rPr>
              <a:t>tipo</a:t>
            </a:r>
            <a:r>
              <a:rPr lang="en-US" sz="4000" dirty="0">
                <a:cs typeface="Helvetica" panose="020B0604020202020204" pitchFamily="34" charset="0"/>
              </a:rPr>
              <a:t> de </a:t>
            </a:r>
            <a:r>
              <a:rPr lang="en-US" sz="4000" dirty="0" err="1">
                <a:cs typeface="Helvetica" panose="020B0604020202020204" pitchFamily="34" charset="0"/>
              </a:rPr>
              <a:t>aplicaciones</a:t>
            </a:r>
            <a:r>
              <a:rPr lang="en-US" sz="4000" dirty="0">
                <a:cs typeface="Helvetica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cs typeface="Helvetica" panose="020B0604020202020204" pitchFamily="34" charset="0"/>
              </a:rPr>
              <a:t>Es</a:t>
            </a:r>
            <a:r>
              <a:rPr lang="en-US" sz="4000" dirty="0">
                <a:cs typeface="Helvetica" panose="020B0604020202020204" pitchFamily="34" charset="0"/>
              </a:rPr>
              <a:t> perfecto para </a:t>
            </a:r>
            <a:r>
              <a:rPr lang="en-US" sz="4000" dirty="0" err="1">
                <a:cs typeface="Helvetica" panose="020B0604020202020204" pitchFamily="34" charset="0"/>
              </a:rPr>
              <a:t>aplicaciones</a:t>
            </a:r>
            <a:r>
              <a:rPr lang="en-US" sz="4000" dirty="0">
                <a:cs typeface="Helvetica" panose="020B0604020202020204" pitchFamily="34" charset="0"/>
              </a:rPr>
              <a:t> de entrada de </a:t>
            </a:r>
            <a:r>
              <a:rPr lang="en-US" sz="4000" dirty="0" err="1">
                <a:cs typeface="Helvetica" panose="020B0604020202020204" pitchFamily="34" charset="0"/>
              </a:rPr>
              <a:t>datos</a:t>
            </a:r>
            <a:endParaRPr lang="en-US" sz="4000" dirty="0">
              <a:cs typeface="Helvetica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Helvetica" panose="020B0604020202020204" pitchFamily="34" charset="0"/>
              </a:rPr>
              <a:t>No </a:t>
            </a:r>
            <a:r>
              <a:rPr lang="en-US" sz="4000" dirty="0" err="1">
                <a:cs typeface="Helvetica" panose="020B0604020202020204" pitchFamily="34" charset="0"/>
              </a:rPr>
              <a:t>es</a:t>
            </a:r>
            <a:r>
              <a:rPr lang="en-US" sz="4000" dirty="0">
                <a:cs typeface="Helvetica" panose="020B0604020202020204" pitchFamily="34" charset="0"/>
              </a:rPr>
              <a:t> lo ideal para </a:t>
            </a:r>
            <a:r>
              <a:rPr lang="en-US" sz="4000" dirty="0" err="1">
                <a:cs typeface="Helvetica" panose="020B0604020202020204" pitchFamily="34" charset="0"/>
              </a:rPr>
              <a:t>aplicaciones</a:t>
            </a:r>
            <a:r>
              <a:rPr lang="en-US" sz="4000" dirty="0">
                <a:cs typeface="Helvetica" panose="020B0604020202020204" pitchFamily="34" charset="0"/>
              </a:rPr>
              <a:t> </a:t>
            </a:r>
            <a:r>
              <a:rPr lang="en-US" sz="4000" dirty="0" err="1">
                <a:cs typeface="Helvetica" panose="020B0604020202020204" pitchFamily="34" charset="0"/>
              </a:rPr>
              <a:t>visualmente</a:t>
            </a:r>
            <a:r>
              <a:rPr lang="en-US" sz="4000" dirty="0">
                <a:cs typeface="Helvetica" panose="020B0604020202020204" pitchFamily="34" charset="0"/>
              </a:rPr>
              <a:t> </a:t>
            </a:r>
            <a:r>
              <a:rPr lang="en-US" sz="4000" dirty="0" err="1">
                <a:cs typeface="Helvetica" panose="020B0604020202020204" pitchFamily="34" charset="0"/>
              </a:rPr>
              <a:t>complejas</a:t>
            </a:r>
            <a:endParaRPr lang="en-US" sz="40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cs typeface="Helvetica" panose="020B0604020202020204" pitchFamily="34" charset="0"/>
              </a:rPr>
              <a:t>Utilizado</a:t>
            </a:r>
            <a:r>
              <a:rPr lang="en-US" sz="4000" dirty="0">
                <a:cs typeface="Helvetica" panose="020B0604020202020204" pitchFamily="34" charset="0"/>
              </a:rPr>
              <a:t> </a:t>
            </a:r>
            <a:r>
              <a:rPr lang="en-US" sz="4000" dirty="0" err="1">
                <a:cs typeface="Helvetica" panose="020B0604020202020204" pitchFamily="34" charset="0"/>
              </a:rPr>
              <a:t>en</a:t>
            </a:r>
            <a:r>
              <a:rPr lang="en-US" sz="4000" dirty="0">
                <a:cs typeface="Helvetica" panose="020B0604020202020204" pitchFamily="34" charset="0"/>
              </a:rPr>
              <a:t> </a:t>
            </a:r>
            <a:r>
              <a:rPr lang="en-US" sz="4000" dirty="0" err="1">
                <a:cs typeface="Helvetica" panose="020B0604020202020204" pitchFamily="34" charset="0"/>
              </a:rPr>
              <a:t>fases</a:t>
            </a:r>
            <a:r>
              <a:rPr lang="en-US" sz="4000" dirty="0">
                <a:cs typeface="Helvetica" panose="020B0604020202020204" pitchFamily="34" charset="0"/>
              </a:rPr>
              <a:t> </a:t>
            </a:r>
            <a:r>
              <a:rPr lang="en-US" sz="4000" dirty="0" err="1">
                <a:cs typeface="Helvetica" panose="020B0604020202020204" pitchFamily="34" charset="0"/>
              </a:rPr>
              <a:t>iniciales</a:t>
            </a:r>
            <a:r>
              <a:rPr lang="en-US" sz="4000" dirty="0">
                <a:cs typeface="Helvetica" panose="020B0604020202020204" pitchFamily="34" charset="0"/>
              </a:rPr>
              <a:t> de </a:t>
            </a:r>
            <a:r>
              <a:rPr lang="en-US" sz="4000" dirty="0" err="1">
                <a:cs typeface="Helvetica" panose="020B0604020202020204" pitchFamily="34" charset="0"/>
              </a:rPr>
              <a:t>prototipado</a:t>
            </a:r>
            <a:endParaRPr lang="en-US" sz="4000" dirty="0"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Helvetica" panose="020B0604020202020204" pitchFamily="34" charset="0"/>
              </a:rPr>
              <a:t>El XAML </a:t>
            </a:r>
            <a:r>
              <a:rPr lang="en-US" sz="4000" dirty="0" err="1">
                <a:cs typeface="Helvetica" panose="020B0604020202020204" pitchFamily="34" charset="0"/>
              </a:rPr>
              <a:t>es</a:t>
            </a:r>
            <a:r>
              <a:rPr lang="en-US" sz="4000" dirty="0">
                <a:cs typeface="Helvetica" panose="020B0604020202020204" pitchFamily="34" charset="0"/>
              </a:rPr>
              <a:t> </a:t>
            </a:r>
            <a:r>
              <a:rPr lang="en-US" sz="4000" dirty="0" err="1">
                <a:cs typeface="Helvetica" panose="020B0604020202020204" pitchFamily="34" charset="0"/>
              </a:rPr>
              <a:t>diferente</a:t>
            </a:r>
            <a:r>
              <a:rPr lang="en-US" sz="4000" dirty="0">
                <a:cs typeface="Helvetica" panose="020B0604020202020204" pitchFamily="34" charset="0"/>
              </a:rPr>
              <a:t> al XAML de UWP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cs typeface="Helvetica" panose="020B0604020202020204" pitchFamily="34" charset="0"/>
              </a:rPr>
              <a:t>Es</a:t>
            </a:r>
            <a:r>
              <a:rPr lang="en-US" sz="4000" dirty="0">
                <a:cs typeface="Helvetica" panose="020B0604020202020204" pitchFamily="34" charset="0"/>
              </a:rPr>
              <a:t> un framework </a:t>
            </a:r>
            <a:r>
              <a:rPr lang="en-US" sz="4000" dirty="0" err="1">
                <a:cs typeface="Helvetica" panose="020B0604020202020204" pitchFamily="34" charset="0"/>
              </a:rPr>
              <a:t>aún</a:t>
            </a:r>
            <a:r>
              <a:rPr lang="en-US" sz="4000" dirty="0">
                <a:cs typeface="Helvetica" panose="020B0604020202020204" pitchFamily="34" charset="0"/>
              </a:rPr>
              <a:t> </a:t>
            </a:r>
            <a:r>
              <a:rPr lang="en-US" sz="4000" dirty="0" err="1">
                <a:cs typeface="Helvetica" panose="020B0604020202020204" pitchFamily="34" charset="0"/>
              </a:rPr>
              <a:t>joven</a:t>
            </a:r>
            <a:r>
              <a:rPr lang="en-US" sz="4000" dirty="0">
                <a:cs typeface="Helvetica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6549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17651" y="171475"/>
            <a:ext cx="12308787" cy="6604780"/>
            <a:chOff x="-118533" y="171013"/>
            <a:chExt cx="12310533" cy="6605717"/>
          </a:xfrm>
        </p:grpSpPr>
        <p:sp>
          <p:nvSpPr>
            <p:cNvPr id="24" name="TextBox 23"/>
            <p:cNvSpPr txBox="1"/>
            <p:nvPr/>
          </p:nvSpPr>
          <p:spPr>
            <a:xfrm>
              <a:off x="9229683" y="1906386"/>
              <a:ext cx="2843784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Android Nougat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5787" y="2092652"/>
              <a:ext cx="4500880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Open Source </a:t>
              </a:r>
              <a:r>
                <a:rPr lang="en-US" sz="2400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Xamarin.Android</a:t>
              </a:r>
              <a:endParaRPr lang="en-US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50156" y="1852880"/>
              <a:ext cx="4640580" cy="630570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dirty="0"/>
                <a:t>Open Source </a:t>
              </a:r>
              <a:r>
                <a:rPr lang="en-US" dirty="0" err="1"/>
                <a:t>Xamarin.Forms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118533" y="1176236"/>
              <a:ext cx="5721774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dirty="0"/>
                <a:t>Xamarin </a:t>
              </a:r>
              <a:r>
                <a:rPr lang="en-US" dirty="0" err="1"/>
                <a:t>incluido</a:t>
              </a:r>
              <a:r>
                <a:rPr lang="en-US" dirty="0"/>
                <a:t> </a:t>
              </a:r>
              <a:r>
                <a:rPr lang="en-US" dirty="0" err="1"/>
                <a:t>en</a:t>
              </a:r>
              <a:r>
                <a:rPr lang="en-US" dirty="0"/>
                <a:t> Visual Studio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07863" y="1108503"/>
              <a:ext cx="2165604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dirty="0"/>
                <a:t>Inspector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354642" y="973037"/>
              <a:ext cx="5079002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Native Embedding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8158" y="272613"/>
              <a:ext cx="3979842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Previewer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82533" y="272613"/>
              <a:ext cx="4722538" cy="973600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Visual Studio para Mac Preview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106110" y="171013"/>
              <a:ext cx="2679490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Platform Specifics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3243" y="3754348"/>
              <a:ext cx="1299294" cy="627916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dirty="0"/>
                <a:t>iOS 10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59471" y="3754348"/>
              <a:ext cx="2277026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.NET Standard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2886210"/>
              <a:ext cx="5324560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URL Navigation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82517" y="3855944"/>
              <a:ext cx="4841748" cy="627916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Remote iOS Simulator on Windows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85847" y="4109945"/>
              <a:ext cx="3229356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dirty="0"/>
                <a:t>MIT License Mono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795317" y="2907681"/>
              <a:ext cx="3905620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Embedded Native Controls</a:t>
              </a:r>
              <a:endParaRPr lang="en-US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67446" y="5452426"/>
              <a:ext cx="5236464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dirty="0"/>
                <a:t>Multi-process debugging </a:t>
              </a:r>
              <a:r>
                <a:rPr lang="en-US" dirty="0" err="1"/>
                <a:t>en</a:t>
              </a:r>
              <a:r>
                <a:rPr lang="en-US" dirty="0"/>
                <a:t> Mac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9776" y="5452426"/>
              <a:ext cx="3841157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Open Source </a:t>
              </a:r>
              <a:r>
                <a:rPr lang="en-US" sz="2400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Xamarin.iOS</a:t>
              </a:r>
              <a:endParaRPr lang="en-US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964772" y="5452426"/>
              <a:ext cx="2227228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WatchOS</a:t>
              </a: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0462" y="4770595"/>
              <a:ext cx="4223004" cy="627916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 sz="2400" b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r>
                <a:rPr lang="en-US" dirty="0"/>
                <a:t>Open Source </a:t>
              </a:r>
              <a:r>
                <a:rPr lang="en-US" dirty="0" err="1"/>
                <a:t>Xamarin.Mac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02590" y="4770595"/>
              <a:ext cx="2720340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Workbooks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03797" y="6111603"/>
              <a:ext cx="3324604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Xamarin.Forms</a:t>
              </a: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Tizen</a:t>
              </a:r>
              <a:endParaRPr lang="en-US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8915" y="4770595"/>
              <a:ext cx="3443895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Soporte a </a:t>
              </a:r>
              <a:r>
                <a:rPr lang="en-US" sz="2400" b="1" dirty="0" err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BitCode</a:t>
              </a:r>
              <a:endParaRPr lang="en-US" sz="2400" b="1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146213" y="6142197"/>
              <a:ext cx="1544320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TLS 1.2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218" y="6142197"/>
              <a:ext cx="2497166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Hybrid AOT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8823" y="4770595"/>
              <a:ext cx="2591725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Vulkan</a:t>
              </a:r>
              <a:r>
                <a:rPr lang="en-US" sz="240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 API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997366" y="6142197"/>
              <a:ext cx="2876634" cy="634533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 err="1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Skia</a:t>
              </a:r>
              <a:r>
                <a:rPr lang="en-US" sz="2400" b="1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 2D Graphics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23" y="2294627"/>
            <a:ext cx="1955523" cy="19555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2" r="74094"/>
          <a:stretch/>
        </p:blipFill>
        <p:spPr bwMode="auto">
          <a:xfrm>
            <a:off x="6062134" y="2231136"/>
            <a:ext cx="1590516" cy="205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297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5911</TotalTime>
  <Words>2564</Words>
  <Application>Microsoft Office PowerPoint</Application>
  <PresentationFormat>Panorámica</PresentationFormat>
  <Paragraphs>495</Paragraphs>
  <Slides>69</Slides>
  <Notes>10</Notes>
  <HiddenSlides>31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80" baseType="lpstr">
      <vt:lpstr>Aller</vt:lpstr>
      <vt:lpstr>Arial</vt:lpstr>
      <vt:lpstr>Calibri</vt:lpstr>
      <vt:lpstr>Consolas</vt:lpstr>
      <vt:lpstr>Helvetica</vt:lpstr>
      <vt:lpstr>Helvetica Neue</vt:lpstr>
      <vt:lpstr>Segoe UI</vt:lpstr>
      <vt:lpstr>Segoe UI Light</vt:lpstr>
      <vt:lpstr>Times New Roman</vt:lpstr>
      <vt:lpstr>Wingdings</vt:lpstr>
      <vt:lpstr>5-30629_Build_Template_WHITE</vt:lpstr>
      <vt:lpstr>Trucos y consejos de rendimiento en Xamarin.Forms</vt:lpstr>
      <vt:lpstr>Presentación de PowerPoint</vt:lpstr>
      <vt:lpstr>Presentación de PowerPoint</vt:lpstr>
      <vt:lpstr>Agenda</vt:lpstr>
      <vt:lpstr>Xamarin Classic</vt:lpstr>
      <vt:lpstr>Xamarin.Forms</vt:lpstr>
      <vt:lpstr>Xamarin: Cualquier cosa que se pueda realizar con Objective-C, Swift o Java, se puede realizer con C# y Visual Studio</vt:lpstr>
      <vt:lpstr>¿Qué se suele escuchar?</vt:lpstr>
      <vt:lpstr>Presentación de PowerPoint</vt:lpstr>
      <vt:lpstr>Xamarin.Forms</vt:lpstr>
      <vt:lpstr>Xamarin.Forms, las claves a tener en cuenta</vt:lpstr>
      <vt:lpstr>XamlC</vt:lpstr>
      <vt:lpstr>Compilación de Xaml</vt:lpstr>
      <vt:lpstr>Compilación de Xaml</vt:lpstr>
      <vt:lpstr>Compilación de Xaml</vt:lpstr>
      <vt:lpstr>XamlC, pruebas de rendimiento</vt:lpstr>
      <vt:lpstr>Bindings</vt:lpstr>
      <vt:lpstr>Presentación de PowerPoint</vt:lpstr>
      <vt:lpstr>Bindings y MVVM</vt:lpstr>
      <vt:lpstr>Bindings, el funcionamiento</vt:lpstr>
      <vt:lpstr>“Midiendo” Bindinds</vt:lpstr>
      <vt:lpstr>View</vt:lpstr>
      <vt:lpstr>Compilación de Xaml</vt:lpstr>
      <vt:lpstr>Creación de View</vt:lpstr>
      <vt:lpstr>Inflating</vt:lpstr>
      <vt:lpstr>Rendering</vt:lpstr>
      <vt:lpstr>Consejos generales con View</vt:lpstr>
      <vt:lpstr>Views, entrando en detalle</vt:lpstr>
      <vt:lpstr>Consejos Label</vt:lpstr>
      <vt:lpstr>Consejos Label</vt:lpstr>
      <vt:lpstr>Consejos Image</vt:lpstr>
      <vt:lpstr>Consejos Image</vt:lpstr>
      <vt:lpstr>ListView</vt:lpstr>
      <vt:lpstr>ListView</vt:lpstr>
      <vt:lpstr>ListView, reutilización de celdas - RecycleElement</vt:lpstr>
      <vt:lpstr>ListView, reutilización de celdas - RetainElement</vt:lpstr>
      <vt:lpstr>Consejos ListView</vt:lpstr>
      <vt:lpstr>Consejos ListView</vt:lpstr>
      <vt:lpstr>Consejos ListView</vt:lpstr>
      <vt:lpstr>Consejos ListView</vt:lpstr>
      <vt:lpstr>Sacando rendimiento a un ListView</vt:lpstr>
      <vt:lpstr>Layout</vt:lpstr>
      <vt:lpstr>Layout</vt:lpstr>
      <vt:lpstr>Layouts</vt:lpstr>
      <vt:lpstr>El ciclo de vida de un Layout</vt:lpstr>
      <vt:lpstr>Ciclo de invalidación</vt:lpstr>
      <vt:lpstr>Ciclo de invalidación</vt:lpstr>
      <vt:lpstr>Ciclo de Layout</vt:lpstr>
      <vt:lpstr>Ciclo de Layout</vt:lpstr>
      <vt:lpstr>Grid</vt:lpstr>
      <vt:lpstr>Consejos Grid</vt:lpstr>
      <vt:lpstr>Consejos Grid</vt:lpstr>
      <vt:lpstr>Consejos Grid</vt:lpstr>
      <vt:lpstr>StackLayout</vt:lpstr>
      <vt:lpstr>Consejos StackLayout</vt:lpstr>
      <vt:lpstr>¿Que uso?</vt:lpstr>
      <vt:lpstr>RelativeLayout</vt:lpstr>
      <vt:lpstr>Pruebas con Layout</vt:lpstr>
      <vt:lpstr>Fast Renderers</vt:lpstr>
      <vt:lpstr>Fast Renderers</vt:lpstr>
      <vt:lpstr>Pre Fast Renderers (Label)</vt:lpstr>
      <vt:lpstr>Post Fast Renderers (Label)</vt:lpstr>
      <vt:lpstr>Pruebas con Fast Renderers</vt:lpstr>
      <vt:lpstr>Fast Renderers</vt:lpstr>
      <vt:lpstr>Presentación de PowerPoint</vt:lpstr>
      <vt:lpstr>Recuerda!</vt:lpstr>
      <vt:lpstr>Recuerda!</vt:lpstr>
      <vt:lpstr>Recuerda!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Montemagno</dc:creator>
  <cp:lastModifiedBy>Sergio Vargas MCPD</cp:lastModifiedBy>
  <cp:revision>189</cp:revision>
  <dcterms:created xsi:type="dcterms:W3CDTF">2015-05-05T21:43:30Z</dcterms:created>
  <dcterms:modified xsi:type="dcterms:W3CDTF">2017-08-02T22:38:47Z</dcterms:modified>
</cp:coreProperties>
</file>